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77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8" r:id="rId27"/>
    <p:sldId id="279" r:id="rId28"/>
    <p:sldId id="286" r:id="rId29"/>
    <p:sldId id="275" r:id="rId30"/>
    <p:sldId id="276" r:id="rId3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300" y="-2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290751" y="6272181"/>
            <a:ext cx="19685" cy="685165"/>
          </a:xfrm>
          <a:custGeom>
            <a:avLst/>
            <a:gdLst/>
            <a:ahLst/>
            <a:cxnLst/>
            <a:rect l="l" t="t" r="r" b="b"/>
            <a:pathLst>
              <a:path w="19685" h="685165">
                <a:moveTo>
                  <a:pt x="19382" y="684854"/>
                </a:moveTo>
                <a:lnTo>
                  <a:pt x="0" y="684854"/>
                </a:lnTo>
                <a:lnTo>
                  <a:pt x="0" y="0"/>
                </a:lnTo>
                <a:lnTo>
                  <a:pt x="19382" y="0"/>
                </a:lnTo>
                <a:lnTo>
                  <a:pt x="19382" y="684854"/>
                </a:lnTo>
                <a:close/>
              </a:path>
            </a:pathLst>
          </a:custGeom>
          <a:solidFill>
            <a:srgbClr val="15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1963" y="2124124"/>
            <a:ext cx="13644072" cy="3736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FF78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2D2E2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144000" y="1895855"/>
            <a:ext cx="9525" cy="6496050"/>
          </a:xfrm>
          <a:custGeom>
            <a:avLst/>
            <a:gdLst/>
            <a:ahLst/>
            <a:cxnLst/>
            <a:rect l="l" t="t" r="r" b="b"/>
            <a:pathLst>
              <a:path w="9525" h="6496050">
                <a:moveTo>
                  <a:pt x="9524" y="6496049"/>
                </a:moveTo>
                <a:lnTo>
                  <a:pt x="0" y="6496049"/>
                </a:lnTo>
                <a:lnTo>
                  <a:pt x="0" y="0"/>
                </a:lnTo>
                <a:lnTo>
                  <a:pt x="9524" y="0"/>
                </a:lnTo>
                <a:lnTo>
                  <a:pt x="9524" y="6496049"/>
                </a:lnTo>
                <a:close/>
              </a:path>
            </a:pathLst>
          </a:custGeom>
          <a:solidFill>
            <a:srgbClr val="FFF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FF78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FF78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3801" y="148090"/>
            <a:ext cx="14740397" cy="132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7404" y="3348365"/>
            <a:ext cx="15493190" cy="2555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2D2E2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ublic.tableau.com/app/profile/aditya.rishi/viz/MBA_detailed/Sheet1?publish=ye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lic.tableau.com/app/profile/aditya.rishi/viz/MBA-1_16397855852270/Sheet14?publish=y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21963" y="2124124"/>
            <a:ext cx="5958840" cy="3736340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12700" marR="5080" algn="ctr">
              <a:lnSpc>
                <a:spcPts val="9120"/>
              </a:lnSpc>
              <a:spcBef>
                <a:spcPts val="1960"/>
              </a:spcBef>
            </a:pPr>
            <a:r>
              <a:rPr sz="9150" b="1" spc="-630" dirty="0">
                <a:solidFill>
                  <a:srgbClr val="151515"/>
                </a:solidFill>
                <a:latin typeface="Verdana"/>
                <a:cs typeface="Verdana"/>
              </a:rPr>
              <a:t>MARKET </a:t>
            </a:r>
            <a:r>
              <a:rPr sz="9150" b="1" spc="-625" dirty="0">
                <a:solidFill>
                  <a:srgbClr val="151515"/>
                </a:solidFill>
                <a:latin typeface="Verdana"/>
                <a:cs typeface="Verdana"/>
              </a:rPr>
              <a:t> </a:t>
            </a:r>
            <a:r>
              <a:rPr sz="9150" b="1" spc="-550" dirty="0">
                <a:solidFill>
                  <a:srgbClr val="151515"/>
                </a:solidFill>
                <a:latin typeface="Verdana"/>
                <a:cs typeface="Verdana"/>
              </a:rPr>
              <a:t>BASKET </a:t>
            </a:r>
            <a:r>
              <a:rPr sz="9150" b="1" spc="-545" dirty="0">
                <a:solidFill>
                  <a:srgbClr val="151515"/>
                </a:solidFill>
                <a:latin typeface="Verdana"/>
                <a:cs typeface="Verdana"/>
              </a:rPr>
              <a:t> </a:t>
            </a:r>
            <a:r>
              <a:rPr sz="9150" b="1" spc="-160" dirty="0">
                <a:solidFill>
                  <a:srgbClr val="151515"/>
                </a:solidFill>
                <a:latin typeface="Verdana"/>
                <a:cs typeface="Verdana"/>
              </a:rPr>
              <a:t>A</a:t>
            </a:r>
            <a:r>
              <a:rPr sz="9150" b="1" spc="-795" dirty="0">
                <a:solidFill>
                  <a:srgbClr val="151515"/>
                </a:solidFill>
                <a:latin typeface="Verdana"/>
                <a:cs typeface="Verdana"/>
              </a:rPr>
              <a:t>N</a:t>
            </a:r>
            <a:r>
              <a:rPr sz="9150" b="1" spc="-160" dirty="0">
                <a:solidFill>
                  <a:srgbClr val="151515"/>
                </a:solidFill>
                <a:latin typeface="Verdana"/>
                <a:cs typeface="Verdana"/>
              </a:rPr>
              <a:t>A</a:t>
            </a:r>
            <a:r>
              <a:rPr sz="9150" b="1" spc="-630" dirty="0">
                <a:solidFill>
                  <a:srgbClr val="151515"/>
                </a:solidFill>
                <a:latin typeface="Verdana"/>
                <a:cs typeface="Verdana"/>
              </a:rPr>
              <a:t>L</a:t>
            </a:r>
            <a:r>
              <a:rPr sz="9150" b="1" spc="-869" dirty="0">
                <a:solidFill>
                  <a:srgbClr val="151515"/>
                </a:solidFill>
                <a:latin typeface="Verdana"/>
                <a:cs typeface="Verdana"/>
              </a:rPr>
              <a:t>Y</a:t>
            </a:r>
            <a:r>
              <a:rPr sz="9150" b="1" spc="-490" dirty="0">
                <a:solidFill>
                  <a:srgbClr val="151515"/>
                </a:solidFill>
                <a:latin typeface="Verdana"/>
                <a:cs typeface="Verdana"/>
              </a:rPr>
              <a:t>S</a:t>
            </a:r>
            <a:r>
              <a:rPr sz="9150" b="1" spc="-2260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z="9150" b="1" spc="-484" dirty="0">
                <a:solidFill>
                  <a:srgbClr val="151515"/>
                </a:solidFill>
                <a:latin typeface="Verdana"/>
                <a:cs typeface="Verdana"/>
              </a:rPr>
              <a:t>S</a:t>
            </a:r>
            <a:endParaRPr sz="91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7441" y="7277100"/>
            <a:ext cx="3923417" cy="4091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9745" marR="5080" indent="-487680" algn="ctr">
              <a:lnSpc>
                <a:spcPct val="117100"/>
              </a:lnSpc>
              <a:spcBef>
                <a:spcPts val="95"/>
              </a:spcBef>
            </a:pPr>
            <a:r>
              <a:rPr lang="en-IN" sz="2350" spc="125" dirty="0">
                <a:solidFill>
                  <a:srgbClr val="151515"/>
                </a:solidFill>
                <a:latin typeface="Calibri"/>
                <a:cs typeface="Calibri"/>
              </a:rPr>
              <a:t>Aditya Rishi</a:t>
            </a:r>
            <a:endParaRPr sz="2350" dirty="0">
              <a:latin typeface="Calibri"/>
              <a:cs typeface="Calibri"/>
            </a:endParaRPr>
          </a:p>
        </p:txBody>
      </p:sp>
      <p:pic>
        <p:nvPicPr>
          <p:cNvPr id="7" name="Graphic 6" descr="Eggs in basket">
            <a:extLst>
              <a:ext uri="{FF2B5EF4-FFF2-40B4-BE49-F238E27FC236}">
                <a16:creationId xmlns:a16="http://schemas.microsoft.com/office/drawing/2014/main" id="{28816F5C-F6C0-412C-8763-C3CE29F21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1400" y="1790700"/>
            <a:ext cx="6477000" cy="647700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8C001707-5051-4CA1-A038-B78105553BBE}"/>
              </a:ext>
            </a:extLst>
          </p:cNvPr>
          <p:cNvSpPr txBox="1"/>
          <p:nvPr/>
        </p:nvSpPr>
        <p:spPr>
          <a:xfrm>
            <a:off x="3339674" y="7729832"/>
            <a:ext cx="3923417" cy="8451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9745" marR="5080" indent="-487680" algn="ctr">
              <a:lnSpc>
                <a:spcPct val="117100"/>
              </a:lnSpc>
              <a:spcBef>
                <a:spcPts val="95"/>
              </a:spcBef>
            </a:pPr>
            <a:r>
              <a:rPr lang="en-IN" sz="2350" spc="125" dirty="0">
                <a:solidFill>
                  <a:srgbClr val="151515"/>
                </a:solidFill>
                <a:latin typeface="Calibri"/>
                <a:cs typeface="Calibri"/>
              </a:rPr>
              <a:t>PGP_DSBA Feb-21</a:t>
            </a:r>
          </a:p>
          <a:p>
            <a:pPr marL="499745" marR="5080" indent="-487680" algn="ctr">
              <a:lnSpc>
                <a:spcPct val="117100"/>
              </a:lnSpc>
              <a:spcBef>
                <a:spcPts val="95"/>
              </a:spcBef>
            </a:pPr>
            <a:r>
              <a:rPr lang="en-IN" sz="2350" spc="125" dirty="0">
                <a:solidFill>
                  <a:srgbClr val="151515"/>
                </a:solidFill>
                <a:latin typeface="Calibri"/>
                <a:cs typeface="Calibri"/>
              </a:rPr>
              <a:t>MRA Milestone 2 project</a:t>
            </a:r>
            <a:endParaRPr sz="23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5164" y="3921023"/>
            <a:ext cx="17773649" cy="4850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7347" y="121616"/>
            <a:ext cx="6913880" cy="250380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 indent="1720214">
              <a:lnSpc>
                <a:spcPts val="9310"/>
              </a:lnSpc>
              <a:spcBef>
                <a:spcPts val="1090"/>
              </a:spcBef>
            </a:pPr>
            <a:r>
              <a:rPr spc="-1025" dirty="0">
                <a:solidFill>
                  <a:srgbClr val="151515"/>
                </a:solidFill>
                <a:latin typeface="Verdana"/>
                <a:cs typeface="Verdana"/>
              </a:rPr>
              <a:t>KNIME </a:t>
            </a:r>
            <a:r>
              <a:rPr spc="-1019" dirty="0">
                <a:solidFill>
                  <a:srgbClr val="151515"/>
                </a:solidFill>
                <a:latin typeface="Verdana"/>
                <a:cs typeface="Verdana"/>
              </a:rPr>
              <a:t> </a:t>
            </a:r>
            <a:r>
              <a:rPr spc="-30" dirty="0">
                <a:latin typeface="Verdana"/>
                <a:cs typeface="Verdana"/>
              </a:rPr>
              <a:t>W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640" dirty="0">
                <a:latin typeface="Verdana"/>
                <a:cs typeface="Verdana"/>
              </a:rPr>
              <a:t>R</a:t>
            </a:r>
            <a:r>
              <a:rPr spc="-740" dirty="0">
                <a:latin typeface="Verdana"/>
                <a:cs typeface="Verdana"/>
              </a:rPr>
              <a:t>K</a:t>
            </a:r>
            <a:r>
              <a:rPr spc="-625" dirty="0">
                <a:latin typeface="Verdana"/>
                <a:cs typeface="Verdana"/>
              </a:rPr>
              <a:t>F</a:t>
            </a:r>
            <a:r>
              <a:rPr spc="-585" dirty="0">
                <a:latin typeface="Verdana"/>
                <a:cs typeface="Verdana"/>
              </a:rPr>
              <a:t>L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25" dirty="0">
                <a:latin typeface="Verdana"/>
                <a:cs typeface="Verdana"/>
              </a:rPr>
              <a:t>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0810" y="1969094"/>
            <a:ext cx="4572000" cy="129222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700" b="0" spc="50" dirty="0">
                <a:latin typeface="Arial"/>
                <a:cs typeface="Arial"/>
              </a:rPr>
              <a:t>Definition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sz="2200" b="0" spc="100" dirty="0">
                <a:solidFill>
                  <a:srgbClr val="FFFAF5"/>
                </a:solidFill>
                <a:latin typeface="Calibri"/>
                <a:cs typeface="Calibri"/>
              </a:rPr>
              <a:t>Support</a:t>
            </a:r>
            <a:r>
              <a:rPr sz="2200" b="0" spc="-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b="0" spc="75" dirty="0">
                <a:solidFill>
                  <a:srgbClr val="FFFAF5"/>
                </a:solidFill>
                <a:latin typeface="Calibri"/>
                <a:cs typeface="Calibri"/>
              </a:rPr>
              <a:t>refers</a:t>
            </a:r>
            <a:r>
              <a:rPr sz="2200" b="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b="0" spc="55" dirty="0">
                <a:solidFill>
                  <a:srgbClr val="FFFAF5"/>
                </a:solidFill>
                <a:latin typeface="Calibri"/>
                <a:cs typeface="Calibri"/>
              </a:rPr>
              <a:t>to</a:t>
            </a:r>
            <a:r>
              <a:rPr sz="2200" b="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b="0" spc="60" dirty="0">
                <a:solidFill>
                  <a:srgbClr val="FFFAF5"/>
                </a:solidFill>
                <a:latin typeface="Calibri"/>
                <a:cs typeface="Calibri"/>
              </a:rPr>
              <a:t>items’</a:t>
            </a:r>
            <a:r>
              <a:rPr sz="2200" b="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b="0" spc="80" dirty="0">
                <a:solidFill>
                  <a:srgbClr val="FFFAF5"/>
                </a:solidFill>
                <a:latin typeface="Calibri"/>
                <a:cs typeface="Calibri"/>
              </a:rPr>
              <a:t>frequency</a:t>
            </a:r>
            <a:r>
              <a:rPr sz="2200" b="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b="0" spc="45" dirty="0">
                <a:solidFill>
                  <a:srgbClr val="FFFAF5"/>
                </a:solidFill>
                <a:latin typeface="Calibri"/>
                <a:cs typeface="Calibri"/>
              </a:rPr>
              <a:t>of </a:t>
            </a:r>
            <a:r>
              <a:rPr sz="2200" b="0" spc="-48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b="0" spc="80" dirty="0">
                <a:solidFill>
                  <a:srgbClr val="FFFAF5"/>
                </a:solidFill>
                <a:latin typeface="Calibri"/>
                <a:cs typeface="Calibri"/>
              </a:rPr>
              <a:t>occurrence</a:t>
            </a:r>
            <a:r>
              <a:rPr sz="2200" b="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b="0" spc="60" dirty="0">
                <a:solidFill>
                  <a:srgbClr val="FFFAF5"/>
                </a:solidFill>
                <a:latin typeface="Calibri"/>
                <a:cs typeface="Calibri"/>
              </a:rPr>
              <a:t>in</a:t>
            </a:r>
            <a:r>
              <a:rPr sz="2200" b="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b="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b="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b="0" spc="95" dirty="0">
                <a:solidFill>
                  <a:srgbClr val="FFFAF5"/>
                </a:solidFill>
                <a:latin typeface="Calibri"/>
                <a:cs typeface="Calibri"/>
              </a:rPr>
              <a:t>given</a:t>
            </a:r>
            <a:r>
              <a:rPr sz="2200" b="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b="0" spc="75" dirty="0">
                <a:solidFill>
                  <a:srgbClr val="FFFAF5"/>
                </a:solidFill>
                <a:latin typeface="Calibri"/>
                <a:cs typeface="Calibri"/>
              </a:rPr>
              <a:t>data</a:t>
            </a:r>
            <a:r>
              <a:rPr sz="2200" b="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b="0" spc="55" dirty="0">
                <a:solidFill>
                  <a:srgbClr val="FFFAF5"/>
                </a:solidFill>
                <a:latin typeface="Calibri"/>
                <a:cs typeface="Calibri"/>
              </a:rPr>
              <a:t>set.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0810" y="4054640"/>
            <a:ext cx="12960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70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700" spc="14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700" spc="30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700" spc="1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700" spc="10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700" spc="-85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935403" y="6425728"/>
            <a:ext cx="67310" cy="954405"/>
            <a:chOff x="10935403" y="6425728"/>
            <a:chExt cx="67310" cy="9544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5403" y="6425728"/>
              <a:ext cx="67192" cy="671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5403" y="7312669"/>
              <a:ext cx="67192" cy="671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680810" y="5592312"/>
            <a:ext cx="5322570" cy="247459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700" spc="5" dirty="0">
                <a:solidFill>
                  <a:srgbClr val="FF7840"/>
                </a:solidFill>
                <a:latin typeface="Arial"/>
                <a:cs typeface="Arial"/>
              </a:rPr>
              <a:t>Threshold</a:t>
            </a:r>
            <a:r>
              <a:rPr sz="2700" spc="-150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700" spc="-15" dirty="0">
                <a:solidFill>
                  <a:srgbClr val="FF7840"/>
                </a:solidFill>
                <a:latin typeface="Arial"/>
                <a:cs typeface="Arial"/>
              </a:rPr>
              <a:t>Value</a:t>
            </a:r>
            <a:endParaRPr sz="2700">
              <a:latin typeface="Arial"/>
              <a:cs typeface="Arial"/>
            </a:endParaRPr>
          </a:p>
          <a:p>
            <a:pPr marL="487045" marR="376555">
              <a:lnSpc>
                <a:spcPts val="2330"/>
              </a:lnSpc>
              <a:spcBef>
                <a:spcPts val="1130"/>
              </a:spcBef>
            </a:pPr>
            <a:r>
              <a:rPr sz="2200" spc="95" dirty="0">
                <a:solidFill>
                  <a:srgbClr val="FFFAF5"/>
                </a:solidFill>
                <a:latin typeface="Calibri"/>
                <a:cs typeface="Calibri"/>
              </a:rPr>
              <a:t>Higher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support,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more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frequently </a:t>
            </a:r>
            <a:r>
              <a:rPr sz="2200" spc="-484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items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appears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data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set.</a:t>
            </a:r>
            <a:endParaRPr sz="2200">
              <a:latin typeface="Calibri"/>
              <a:cs typeface="Calibri"/>
            </a:endParaRPr>
          </a:p>
          <a:p>
            <a:pPr marL="487045" marR="5080">
              <a:lnSpc>
                <a:spcPts val="2330"/>
              </a:lnSpc>
              <a:spcBef>
                <a:spcPts val="2320"/>
              </a:spcBef>
            </a:pPr>
            <a:r>
              <a:rPr sz="2200" spc="110" dirty="0">
                <a:solidFill>
                  <a:srgbClr val="FFFAF5"/>
                </a:solidFill>
                <a:latin typeface="Calibri"/>
                <a:cs typeface="Calibri"/>
              </a:rPr>
              <a:t>Keeping</a:t>
            </a:r>
            <a:r>
              <a:rPr sz="2200" spc="-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40" dirty="0">
                <a:solidFill>
                  <a:srgbClr val="FFFAF5"/>
                </a:solidFill>
                <a:latin typeface="Calibri"/>
                <a:cs typeface="Calibri"/>
              </a:rPr>
              <a:t>lower</a:t>
            </a:r>
            <a:r>
              <a:rPr sz="2200" spc="-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support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threshold</a:t>
            </a:r>
            <a:r>
              <a:rPr sz="2200" spc="-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value, </a:t>
            </a:r>
            <a:r>
              <a:rPr sz="2200" spc="-484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enables </a:t>
            </a:r>
            <a:r>
              <a:rPr sz="2200" spc="110" dirty="0">
                <a:solidFill>
                  <a:srgbClr val="FFFAF5"/>
                </a:solidFill>
                <a:latin typeface="Calibri"/>
                <a:cs typeface="Calibri"/>
              </a:rPr>
              <a:t>us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to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formulate more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association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rules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93510" y="4531991"/>
            <a:ext cx="6562724" cy="9524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83390" y="3271989"/>
            <a:ext cx="7117610" cy="368617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9310"/>
              </a:lnSpc>
              <a:spcBef>
                <a:spcPts val="1090"/>
              </a:spcBef>
            </a:pPr>
            <a:r>
              <a:rPr sz="8500" b="1" spc="-515" dirty="0">
                <a:solidFill>
                  <a:srgbClr val="FF7840"/>
                </a:solidFill>
                <a:latin typeface="Verdana"/>
                <a:cs typeface="Verdana"/>
              </a:rPr>
              <a:t>SUPPORT </a:t>
            </a:r>
            <a:r>
              <a:rPr sz="8500" b="1" spc="-509" dirty="0">
                <a:solidFill>
                  <a:srgbClr val="FF7840"/>
                </a:solidFill>
                <a:latin typeface="Verdana"/>
                <a:cs typeface="Verdana"/>
              </a:rPr>
              <a:t> </a:t>
            </a:r>
            <a:r>
              <a:rPr sz="8500" b="1" spc="-465" dirty="0">
                <a:solidFill>
                  <a:srgbClr val="FFFAF5"/>
                </a:solidFill>
                <a:latin typeface="Verdana"/>
                <a:cs typeface="Verdana"/>
              </a:rPr>
              <a:t>T</a:t>
            </a:r>
            <a:r>
              <a:rPr sz="8500" b="1" spc="-505" dirty="0">
                <a:solidFill>
                  <a:srgbClr val="FFFAF5"/>
                </a:solidFill>
                <a:latin typeface="Verdana"/>
                <a:cs typeface="Verdana"/>
              </a:rPr>
              <a:t>H</a:t>
            </a:r>
            <a:r>
              <a:rPr sz="8500" b="1" spc="-640" dirty="0">
                <a:solidFill>
                  <a:srgbClr val="FFFAF5"/>
                </a:solidFill>
                <a:latin typeface="Verdana"/>
                <a:cs typeface="Verdana"/>
              </a:rPr>
              <a:t>R</a:t>
            </a:r>
            <a:r>
              <a:rPr sz="8500" b="1" spc="-720" dirty="0">
                <a:solidFill>
                  <a:srgbClr val="FFFAF5"/>
                </a:solidFill>
                <a:latin typeface="Verdana"/>
                <a:cs typeface="Verdana"/>
              </a:rPr>
              <a:t>E</a:t>
            </a:r>
            <a:r>
              <a:rPr sz="8500" b="1" spc="-459" dirty="0">
                <a:solidFill>
                  <a:srgbClr val="FFFAF5"/>
                </a:solidFill>
                <a:latin typeface="Verdana"/>
                <a:cs typeface="Verdana"/>
              </a:rPr>
              <a:t>S</a:t>
            </a:r>
            <a:r>
              <a:rPr sz="8500" b="1" spc="-505" dirty="0">
                <a:solidFill>
                  <a:srgbClr val="FFFAF5"/>
                </a:solidFill>
                <a:latin typeface="Verdana"/>
                <a:cs typeface="Verdana"/>
              </a:rPr>
              <a:t>H</a:t>
            </a:r>
            <a:r>
              <a:rPr sz="8500" b="1" spc="-475" dirty="0">
                <a:solidFill>
                  <a:srgbClr val="FFFAF5"/>
                </a:solidFill>
                <a:latin typeface="Verdana"/>
                <a:cs typeface="Verdana"/>
              </a:rPr>
              <a:t>O</a:t>
            </a:r>
            <a:r>
              <a:rPr sz="8500" b="1" spc="-585" dirty="0">
                <a:solidFill>
                  <a:srgbClr val="FFFAF5"/>
                </a:solidFill>
                <a:latin typeface="Verdana"/>
                <a:cs typeface="Verdana"/>
              </a:rPr>
              <a:t>L</a:t>
            </a:r>
            <a:r>
              <a:rPr sz="8500" b="1" spc="-310" dirty="0">
                <a:solidFill>
                  <a:srgbClr val="FFFAF5"/>
                </a:solidFill>
                <a:latin typeface="Verdana"/>
                <a:cs typeface="Verdana"/>
              </a:rPr>
              <a:t>D  </a:t>
            </a:r>
            <a:r>
              <a:rPr sz="8500" b="1" spc="-455" dirty="0">
                <a:solidFill>
                  <a:srgbClr val="FFFAF5"/>
                </a:solidFill>
                <a:latin typeface="Verdana"/>
                <a:cs typeface="Verdana"/>
              </a:rPr>
              <a:t>VALUES</a:t>
            </a:r>
            <a:endParaRPr sz="8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1895849"/>
            <a:ext cx="9525" cy="6496050"/>
          </a:xfrm>
          <a:custGeom>
            <a:avLst/>
            <a:gdLst/>
            <a:ahLst/>
            <a:cxnLst/>
            <a:rect l="l" t="t" r="r" b="b"/>
            <a:pathLst>
              <a:path w="9525" h="6496050">
                <a:moveTo>
                  <a:pt x="9524" y="6496049"/>
                </a:moveTo>
                <a:lnTo>
                  <a:pt x="0" y="6496049"/>
                </a:lnTo>
                <a:lnTo>
                  <a:pt x="0" y="0"/>
                </a:lnTo>
                <a:lnTo>
                  <a:pt x="9524" y="0"/>
                </a:lnTo>
                <a:lnTo>
                  <a:pt x="9524" y="6496049"/>
                </a:lnTo>
                <a:close/>
              </a:path>
            </a:pathLst>
          </a:custGeom>
          <a:solidFill>
            <a:srgbClr val="FFF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54586" y="3271985"/>
            <a:ext cx="7317769" cy="371255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278130" marR="5080" indent="-266065" algn="r">
              <a:lnSpc>
                <a:spcPts val="9310"/>
              </a:lnSpc>
              <a:spcBef>
                <a:spcPts val="1150"/>
              </a:spcBef>
            </a:pPr>
            <a:r>
              <a:rPr sz="8500" b="1" spc="-335" dirty="0">
                <a:solidFill>
                  <a:srgbClr val="FF7840"/>
                </a:solidFill>
                <a:latin typeface="Verdana"/>
                <a:cs typeface="Verdana"/>
              </a:rPr>
              <a:t>C</a:t>
            </a:r>
            <a:r>
              <a:rPr sz="8500" b="1" spc="-475" dirty="0">
                <a:solidFill>
                  <a:srgbClr val="FF7840"/>
                </a:solidFill>
                <a:latin typeface="Verdana"/>
                <a:cs typeface="Verdana"/>
              </a:rPr>
              <a:t>O</a:t>
            </a:r>
            <a:r>
              <a:rPr sz="8500" b="1" spc="-745" dirty="0">
                <a:solidFill>
                  <a:srgbClr val="FF7840"/>
                </a:solidFill>
                <a:latin typeface="Verdana"/>
                <a:cs typeface="Verdana"/>
              </a:rPr>
              <a:t>N</a:t>
            </a:r>
            <a:r>
              <a:rPr sz="8500" b="1" spc="-625" dirty="0">
                <a:solidFill>
                  <a:srgbClr val="FF7840"/>
                </a:solidFill>
                <a:latin typeface="Verdana"/>
                <a:cs typeface="Verdana"/>
              </a:rPr>
              <a:t>F</a:t>
            </a:r>
            <a:r>
              <a:rPr sz="8500" b="1" spc="-2105" dirty="0">
                <a:solidFill>
                  <a:srgbClr val="FF7840"/>
                </a:solidFill>
                <a:latin typeface="Verdana"/>
                <a:cs typeface="Verdana"/>
              </a:rPr>
              <a:t>I</a:t>
            </a:r>
            <a:r>
              <a:rPr sz="8500" b="1" spc="-509" dirty="0">
                <a:solidFill>
                  <a:srgbClr val="FF7840"/>
                </a:solidFill>
                <a:latin typeface="Verdana"/>
                <a:cs typeface="Verdana"/>
              </a:rPr>
              <a:t>D</a:t>
            </a:r>
            <a:r>
              <a:rPr sz="8500" b="1" spc="-720" dirty="0">
                <a:solidFill>
                  <a:srgbClr val="FF7840"/>
                </a:solidFill>
                <a:latin typeface="Verdana"/>
                <a:cs typeface="Verdana"/>
              </a:rPr>
              <a:t>E</a:t>
            </a:r>
            <a:r>
              <a:rPr sz="8500" b="1" spc="-745" dirty="0">
                <a:solidFill>
                  <a:srgbClr val="FF7840"/>
                </a:solidFill>
                <a:latin typeface="Verdana"/>
                <a:cs typeface="Verdana"/>
              </a:rPr>
              <a:t>N</a:t>
            </a:r>
            <a:r>
              <a:rPr sz="8500" b="1" spc="-335" dirty="0">
                <a:solidFill>
                  <a:srgbClr val="FF7840"/>
                </a:solidFill>
                <a:latin typeface="Verdana"/>
                <a:cs typeface="Verdana"/>
              </a:rPr>
              <a:t>C</a:t>
            </a:r>
            <a:r>
              <a:rPr sz="8500" b="1" spc="-480" dirty="0">
                <a:solidFill>
                  <a:srgbClr val="FF7840"/>
                </a:solidFill>
                <a:latin typeface="Verdana"/>
                <a:cs typeface="Verdana"/>
              </a:rPr>
              <a:t>E  </a:t>
            </a:r>
            <a:r>
              <a:rPr sz="8500" b="1" spc="-465" dirty="0">
                <a:solidFill>
                  <a:srgbClr val="FFFAF5"/>
                </a:solidFill>
                <a:latin typeface="Verdana"/>
                <a:cs typeface="Verdana"/>
              </a:rPr>
              <a:t>T</a:t>
            </a:r>
            <a:r>
              <a:rPr sz="8500" b="1" spc="-505" dirty="0">
                <a:solidFill>
                  <a:srgbClr val="FFFAF5"/>
                </a:solidFill>
                <a:latin typeface="Verdana"/>
                <a:cs typeface="Verdana"/>
              </a:rPr>
              <a:t>H</a:t>
            </a:r>
            <a:r>
              <a:rPr sz="8500" b="1" spc="-640" dirty="0">
                <a:solidFill>
                  <a:srgbClr val="FFFAF5"/>
                </a:solidFill>
                <a:latin typeface="Verdana"/>
                <a:cs typeface="Verdana"/>
              </a:rPr>
              <a:t>R</a:t>
            </a:r>
            <a:r>
              <a:rPr sz="8500" b="1" spc="-720" dirty="0">
                <a:solidFill>
                  <a:srgbClr val="FFFAF5"/>
                </a:solidFill>
                <a:latin typeface="Verdana"/>
                <a:cs typeface="Verdana"/>
              </a:rPr>
              <a:t>E</a:t>
            </a:r>
            <a:r>
              <a:rPr sz="8500" b="1" spc="-459" dirty="0">
                <a:solidFill>
                  <a:srgbClr val="FFFAF5"/>
                </a:solidFill>
                <a:latin typeface="Verdana"/>
                <a:cs typeface="Verdana"/>
              </a:rPr>
              <a:t>S</a:t>
            </a:r>
            <a:r>
              <a:rPr sz="8500" b="1" spc="-505" dirty="0">
                <a:solidFill>
                  <a:srgbClr val="FFFAF5"/>
                </a:solidFill>
                <a:latin typeface="Verdana"/>
                <a:cs typeface="Verdana"/>
              </a:rPr>
              <a:t>H</a:t>
            </a:r>
            <a:r>
              <a:rPr sz="8500" b="1" spc="-475" dirty="0">
                <a:solidFill>
                  <a:srgbClr val="FFFAF5"/>
                </a:solidFill>
                <a:latin typeface="Verdana"/>
                <a:cs typeface="Verdana"/>
              </a:rPr>
              <a:t>O</a:t>
            </a:r>
            <a:r>
              <a:rPr sz="8500" b="1" spc="-585" dirty="0">
                <a:solidFill>
                  <a:srgbClr val="FFFAF5"/>
                </a:solidFill>
                <a:latin typeface="Verdana"/>
                <a:cs typeface="Verdana"/>
              </a:rPr>
              <a:t>L</a:t>
            </a:r>
            <a:r>
              <a:rPr sz="8500" b="1" spc="-505" dirty="0">
                <a:solidFill>
                  <a:srgbClr val="FFFAF5"/>
                </a:solidFill>
                <a:latin typeface="Verdana"/>
                <a:cs typeface="Verdana"/>
              </a:rPr>
              <a:t>D</a:t>
            </a:r>
            <a:endParaRPr sz="8500" dirty="0">
              <a:latin typeface="Verdana"/>
              <a:cs typeface="Verdana"/>
            </a:endParaRPr>
          </a:p>
          <a:p>
            <a:pPr marR="5080" algn="r">
              <a:lnSpc>
                <a:spcPts val="9150"/>
              </a:lnSpc>
            </a:pPr>
            <a:r>
              <a:rPr sz="8500" b="1" spc="-455" dirty="0">
                <a:solidFill>
                  <a:srgbClr val="FFFAF5"/>
                </a:solidFill>
                <a:latin typeface="Verdana"/>
                <a:cs typeface="Verdana"/>
              </a:rPr>
              <a:t>VALUES</a:t>
            </a:r>
            <a:endParaRPr sz="85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66297" y="1490475"/>
            <a:ext cx="15246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0" spc="50" dirty="0">
                <a:latin typeface="Arial"/>
                <a:cs typeface="Arial"/>
              </a:rPr>
              <a:t>Definition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0891" y="2200462"/>
            <a:ext cx="67192" cy="671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0891" y="3087403"/>
            <a:ext cx="67192" cy="671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41265" y="2002445"/>
            <a:ext cx="4925695" cy="18389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34"/>
              </a:spcBef>
            </a:pPr>
            <a:r>
              <a:rPr sz="2200" spc="114" dirty="0">
                <a:solidFill>
                  <a:srgbClr val="FFFAF5"/>
                </a:solidFill>
                <a:latin typeface="Calibri"/>
                <a:cs typeface="Calibri"/>
              </a:rPr>
              <a:t>This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30" dirty="0">
                <a:solidFill>
                  <a:srgbClr val="FFFAF5"/>
                </a:solidFill>
                <a:latin typeface="Calibri"/>
                <a:cs typeface="Calibri"/>
              </a:rPr>
              <a:t>says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AF5"/>
                </a:solidFill>
                <a:latin typeface="Calibri"/>
                <a:cs typeface="Calibri"/>
              </a:rPr>
              <a:t>how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likely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item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220" dirty="0">
                <a:solidFill>
                  <a:srgbClr val="FFFAF5"/>
                </a:solidFill>
                <a:latin typeface="Calibri"/>
                <a:cs typeface="Calibri"/>
              </a:rPr>
              <a:t>B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00" dirty="0">
                <a:solidFill>
                  <a:srgbClr val="FFFAF5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purchased </a:t>
            </a:r>
            <a:r>
              <a:rPr sz="2200" spc="-484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FFFAF5"/>
                </a:solidFill>
                <a:latin typeface="Calibri"/>
                <a:cs typeface="Calibri"/>
              </a:rPr>
              <a:t>when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item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80" dirty="0">
                <a:solidFill>
                  <a:srgbClr val="FFFAF5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00" dirty="0">
                <a:solidFill>
                  <a:srgbClr val="FFFAF5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purchased.</a:t>
            </a:r>
            <a:endParaRPr sz="2200">
              <a:latin typeface="Calibri"/>
              <a:cs typeface="Calibri"/>
            </a:endParaRPr>
          </a:p>
          <a:p>
            <a:pPr marL="12700" marR="159385">
              <a:lnSpc>
                <a:spcPts val="2330"/>
              </a:lnSpc>
              <a:spcBef>
                <a:spcPts val="2325"/>
              </a:spcBef>
            </a:pPr>
            <a:r>
              <a:rPr sz="2200" spc="114" dirty="0">
                <a:solidFill>
                  <a:srgbClr val="FFFAF5"/>
                </a:solidFill>
                <a:latin typeface="Calibri"/>
                <a:cs typeface="Calibri"/>
              </a:rPr>
              <a:t>This </a:t>
            </a:r>
            <a:r>
              <a:rPr sz="2200" spc="100" dirty="0">
                <a:solidFill>
                  <a:srgbClr val="FFFAF5"/>
                </a:solidFill>
                <a:latin typeface="Calibri"/>
                <a:cs typeface="Calibri"/>
              </a:rPr>
              <a:t>is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measured </a:t>
            </a:r>
            <a:r>
              <a:rPr sz="2200" spc="110" dirty="0">
                <a:solidFill>
                  <a:srgbClr val="FFFAF5"/>
                </a:solidFill>
                <a:latin typeface="Calibri"/>
                <a:cs typeface="Calibri"/>
              </a:rPr>
              <a:t>by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proportion </a:t>
            </a:r>
            <a:r>
              <a:rPr sz="2200" spc="45" dirty="0">
                <a:solidFill>
                  <a:srgbClr val="FFFAF5"/>
                </a:solidFill>
                <a:latin typeface="Calibri"/>
                <a:cs typeface="Calibri"/>
              </a:rPr>
              <a:t>of </a:t>
            </a:r>
            <a:r>
              <a:rPr sz="2200" spc="5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transactions</a:t>
            </a:r>
            <a:r>
              <a:rPr sz="2200" spc="-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40" dirty="0">
                <a:solidFill>
                  <a:srgbClr val="FFFAF5"/>
                </a:solidFill>
                <a:latin typeface="Calibri"/>
                <a:cs typeface="Calibri"/>
              </a:rPr>
              <a:t>with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item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A,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which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item </a:t>
            </a:r>
            <a:r>
              <a:rPr sz="2200" spc="-484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220" dirty="0">
                <a:solidFill>
                  <a:srgbClr val="FFFAF5"/>
                </a:solidFill>
                <a:latin typeface="Calibri"/>
                <a:cs typeface="Calibri"/>
              </a:rPr>
              <a:t>B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also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appears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66297" y="4656685"/>
            <a:ext cx="12960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70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700" spc="14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700" spc="30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700" spc="1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700" spc="10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700" spc="-85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0891" y="7027767"/>
            <a:ext cx="67192" cy="671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0891" y="7914709"/>
            <a:ext cx="67192" cy="6719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66297" y="6194351"/>
            <a:ext cx="4981575" cy="247459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700" spc="5" dirty="0">
                <a:solidFill>
                  <a:srgbClr val="FF7840"/>
                </a:solidFill>
                <a:latin typeface="Arial"/>
                <a:cs typeface="Arial"/>
              </a:rPr>
              <a:t>Threshold</a:t>
            </a:r>
            <a:r>
              <a:rPr sz="2700" spc="-150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700" spc="-15" dirty="0">
                <a:solidFill>
                  <a:srgbClr val="FF7840"/>
                </a:solidFill>
                <a:latin typeface="Arial"/>
                <a:cs typeface="Arial"/>
              </a:rPr>
              <a:t>Value</a:t>
            </a:r>
            <a:endParaRPr sz="2700">
              <a:latin typeface="Arial"/>
              <a:cs typeface="Arial"/>
            </a:endParaRPr>
          </a:p>
          <a:p>
            <a:pPr marL="487045" marR="272415">
              <a:lnSpc>
                <a:spcPts val="2330"/>
              </a:lnSpc>
              <a:spcBef>
                <a:spcPts val="1130"/>
              </a:spcBef>
            </a:pPr>
            <a:r>
              <a:rPr sz="2200" spc="95" dirty="0">
                <a:solidFill>
                  <a:srgbClr val="FFFAF5"/>
                </a:solidFill>
                <a:latin typeface="Calibri"/>
                <a:cs typeface="Calibri"/>
              </a:rPr>
              <a:t>Higher</a:t>
            </a:r>
            <a:r>
              <a:rPr sz="2200" spc="-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confidence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value,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more </a:t>
            </a:r>
            <a:r>
              <a:rPr sz="2200" spc="-484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often</a:t>
            </a:r>
            <a:r>
              <a:rPr sz="2200" spc="-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rule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00" dirty="0">
                <a:solidFill>
                  <a:srgbClr val="FFFAF5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found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to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40" dirty="0">
                <a:solidFill>
                  <a:srgbClr val="FFFAF5"/>
                </a:solidFill>
                <a:latin typeface="Calibri"/>
                <a:cs typeface="Calibri"/>
              </a:rPr>
              <a:t>true.</a:t>
            </a:r>
            <a:endParaRPr sz="2200">
              <a:latin typeface="Calibri"/>
              <a:cs typeface="Calibri"/>
            </a:endParaRPr>
          </a:p>
          <a:p>
            <a:pPr marL="487045" marR="5080">
              <a:lnSpc>
                <a:spcPts val="2330"/>
              </a:lnSpc>
              <a:spcBef>
                <a:spcPts val="2320"/>
              </a:spcBef>
            </a:pPr>
            <a:r>
              <a:rPr sz="2200" spc="110" dirty="0">
                <a:solidFill>
                  <a:srgbClr val="FFFAF5"/>
                </a:solidFill>
                <a:latin typeface="Calibri"/>
                <a:cs typeface="Calibri"/>
              </a:rPr>
              <a:t>Keeping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40" dirty="0">
                <a:solidFill>
                  <a:srgbClr val="FFFAF5"/>
                </a:solidFill>
                <a:latin typeface="Calibri"/>
                <a:cs typeface="Calibri"/>
              </a:rPr>
              <a:t>lower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confidence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threshold, </a:t>
            </a:r>
            <a:r>
              <a:rPr sz="2200" spc="-48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enables </a:t>
            </a:r>
            <a:r>
              <a:rPr sz="2200" spc="110" dirty="0">
                <a:solidFill>
                  <a:srgbClr val="FFFAF5"/>
                </a:solidFill>
                <a:latin typeface="Calibri"/>
                <a:cs typeface="Calibri"/>
              </a:rPr>
              <a:t>us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to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formulate more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association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rules.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8998" y="5143500"/>
            <a:ext cx="6581774" cy="10858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Verdana"/>
                <a:cs typeface="Verdana"/>
              </a:rPr>
              <a:t>A</a:t>
            </a:r>
            <a:r>
              <a:rPr spc="-459" dirty="0">
                <a:latin typeface="Verdana"/>
                <a:cs typeface="Verdana"/>
              </a:rPr>
              <a:t>SS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335" dirty="0">
                <a:latin typeface="Verdana"/>
                <a:cs typeface="Verdana"/>
              </a:rPr>
              <a:t>C</a:t>
            </a:r>
            <a:r>
              <a:rPr spc="-2105" dirty="0">
                <a:latin typeface="Verdana"/>
                <a:cs typeface="Verdana"/>
              </a:rPr>
              <a:t>I</a:t>
            </a:r>
            <a:r>
              <a:rPr spc="-155" dirty="0">
                <a:latin typeface="Verdana"/>
                <a:cs typeface="Verdana"/>
              </a:rPr>
              <a:t>A</a:t>
            </a:r>
            <a:r>
              <a:rPr spc="-465" dirty="0">
                <a:latin typeface="Verdana"/>
                <a:cs typeface="Verdana"/>
              </a:rPr>
              <a:t>T</a:t>
            </a:r>
            <a:r>
              <a:rPr spc="-2105" dirty="0">
                <a:latin typeface="Verdana"/>
                <a:cs typeface="Verdana"/>
              </a:rPr>
              <a:t>I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745" dirty="0">
                <a:latin typeface="Verdana"/>
                <a:cs typeface="Verdana"/>
              </a:rPr>
              <a:t>N</a:t>
            </a:r>
            <a:r>
              <a:rPr spc="-455" dirty="0">
                <a:latin typeface="Verdana"/>
                <a:cs typeface="Verdana"/>
              </a:rPr>
              <a:t>S</a:t>
            </a:r>
            <a:r>
              <a:rPr spc="-520" dirty="0">
                <a:latin typeface="Verdana"/>
                <a:cs typeface="Verdana"/>
              </a:rPr>
              <a:t> 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509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  <a:r>
              <a:rPr spc="-720" dirty="0">
                <a:solidFill>
                  <a:srgbClr val="151515"/>
                </a:solidFill>
                <a:latin typeface="Verdana"/>
                <a:cs typeface="Verdana"/>
              </a:rPr>
              <a:t>E</a:t>
            </a:r>
            <a:r>
              <a:rPr spc="-745" dirty="0">
                <a:solidFill>
                  <a:srgbClr val="151515"/>
                </a:solidFill>
                <a:latin typeface="Verdana"/>
                <a:cs typeface="Verdana"/>
              </a:rPr>
              <a:t>N</a:t>
            </a:r>
            <a:r>
              <a:rPr spc="-465" dirty="0">
                <a:solidFill>
                  <a:srgbClr val="151515"/>
                </a:solidFill>
                <a:latin typeface="Verdana"/>
                <a:cs typeface="Verdana"/>
              </a:rPr>
              <a:t>T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625" dirty="0">
                <a:solidFill>
                  <a:srgbClr val="151515"/>
                </a:solidFill>
                <a:latin typeface="Verdana"/>
                <a:cs typeface="Verdana"/>
              </a:rPr>
              <a:t>F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720" dirty="0">
                <a:solidFill>
                  <a:srgbClr val="151515"/>
                </a:solidFill>
                <a:latin typeface="Verdana"/>
                <a:cs typeface="Verdana"/>
              </a:rPr>
              <a:t>E</a:t>
            </a:r>
            <a:r>
              <a:rPr spc="-505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0714" y="2933700"/>
            <a:ext cx="846386" cy="5183253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b="1" spc="-5" dirty="0">
                <a:solidFill>
                  <a:srgbClr val="151515"/>
                </a:solidFill>
                <a:latin typeface="Verdana"/>
                <a:cs typeface="Verdana"/>
              </a:rPr>
              <a:t>FOO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  <a:r>
              <a:rPr sz="5500" b="1" spc="-335" dirty="0">
                <a:solidFill>
                  <a:srgbClr val="151515"/>
                </a:solidFill>
                <a:latin typeface="Verdana"/>
                <a:cs typeface="Verdana"/>
              </a:rPr>
              <a:t> 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z="5500" b="1" spc="-5" dirty="0">
                <a:solidFill>
                  <a:srgbClr val="151515"/>
                </a:solidFill>
                <a:latin typeface="Verdana"/>
                <a:cs typeface="Verdana"/>
              </a:rPr>
              <a:t>TEM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S</a:t>
            </a:r>
            <a:endParaRPr sz="55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11314" y="4229100"/>
            <a:ext cx="846386" cy="2849051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b="1" spc="-5" dirty="0">
                <a:solidFill>
                  <a:srgbClr val="FF7840"/>
                </a:solidFill>
                <a:latin typeface="Verdana"/>
                <a:cs typeface="Verdana"/>
              </a:rPr>
              <a:t>RULE</a:t>
            </a:r>
            <a:r>
              <a:rPr sz="5500" b="1" dirty="0">
                <a:solidFill>
                  <a:srgbClr val="FF7840"/>
                </a:solidFill>
                <a:latin typeface="Verdana"/>
                <a:cs typeface="Verdana"/>
              </a:rPr>
              <a:t>S</a:t>
            </a:r>
            <a:endParaRPr sz="5500" dirty="0">
              <a:latin typeface="Verdana"/>
              <a:cs typeface="Verdana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410F61C7-3F82-478E-8D90-60BC852A998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7783" r="25230" b="6613"/>
          <a:stretch/>
        </p:blipFill>
        <p:spPr>
          <a:xfrm>
            <a:off x="1773800" y="1790700"/>
            <a:ext cx="14740397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7794" r="22336" b="6974"/>
          <a:stretch/>
        </p:blipFill>
        <p:spPr>
          <a:xfrm>
            <a:off x="1773801" y="1790700"/>
            <a:ext cx="14740397" cy="7924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Verdana"/>
                <a:cs typeface="Verdana"/>
              </a:rPr>
              <a:t>A</a:t>
            </a:r>
            <a:r>
              <a:rPr spc="-459" dirty="0">
                <a:latin typeface="Verdana"/>
                <a:cs typeface="Verdana"/>
              </a:rPr>
              <a:t>SS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335" dirty="0">
                <a:latin typeface="Verdana"/>
                <a:cs typeface="Verdana"/>
              </a:rPr>
              <a:t>C</a:t>
            </a:r>
            <a:r>
              <a:rPr spc="-2105" dirty="0">
                <a:latin typeface="Verdana"/>
                <a:cs typeface="Verdana"/>
              </a:rPr>
              <a:t>I</a:t>
            </a:r>
            <a:r>
              <a:rPr spc="-155" dirty="0">
                <a:latin typeface="Verdana"/>
                <a:cs typeface="Verdana"/>
              </a:rPr>
              <a:t>A</a:t>
            </a:r>
            <a:r>
              <a:rPr spc="-465" dirty="0">
                <a:latin typeface="Verdana"/>
                <a:cs typeface="Verdana"/>
              </a:rPr>
              <a:t>T</a:t>
            </a:r>
            <a:r>
              <a:rPr spc="-2105" dirty="0">
                <a:latin typeface="Verdana"/>
                <a:cs typeface="Verdana"/>
              </a:rPr>
              <a:t>I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745" dirty="0">
                <a:latin typeface="Verdana"/>
                <a:cs typeface="Verdana"/>
              </a:rPr>
              <a:t>N</a:t>
            </a:r>
            <a:r>
              <a:rPr spc="-455" dirty="0">
                <a:latin typeface="Verdana"/>
                <a:cs typeface="Verdana"/>
              </a:rPr>
              <a:t>S</a:t>
            </a:r>
            <a:r>
              <a:rPr spc="-520" dirty="0">
                <a:latin typeface="Verdana"/>
                <a:cs typeface="Verdana"/>
              </a:rPr>
              <a:t> 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509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  <a:r>
              <a:rPr spc="-720" dirty="0">
                <a:solidFill>
                  <a:srgbClr val="151515"/>
                </a:solidFill>
                <a:latin typeface="Verdana"/>
                <a:cs typeface="Verdana"/>
              </a:rPr>
              <a:t>E</a:t>
            </a:r>
            <a:r>
              <a:rPr spc="-745" dirty="0">
                <a:solidFill>
                  <a:srgbClr val="151515"/>
                </a:solidFill>
                <a:latin typeface="Verdana"/>
                <a:cs typeface="Verdana"/>
              </a:rPr>
              <a:t>N</a:t>
            </a:r>
            <a:r>
              <a:rPr spc="-465" dirty="0">
                <a:solidFill>
                  <a:srgbClr val="151515"/>
                </a:solidFill>
                <a:latin typeface="Verdana"/>
                <a:cs typeface="Verdana"/>
              </a:rPr>
              <a:t>T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625" dirty="0">
                <a:solidFill>
                  <a:srgbClr val="151515"/>
                </a:solidFill>
                <a:latin typeface="Verdana"/>
                <a:cs typeface="Verdana"/>
              </a:rPr>
              <a:t>F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720" dirty="0">
                <a:solidFill>
                  <a:srgbClr val="151515"/>
                </a:solidFill>
                <a:latin typeface="Verdana"/>
                <a:cs typeface="Verdana"/>
              </a:rPr>
              <a:t>E</a:t>
            </a:r>
            <a:r>
              <a:rPr spc="-505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0714" y="3009900"/>
            <a:ext cx="846386" cy="5107053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b="1" spc="-5" dirty="0">
                <a:solidFill>
                  <a:srgbClr val="151515"/>
                </a:solidFill>
                <a:latin typeface="Verdana"/>
                <a:cs typeface="Verdana"/>
              </a:rPr>
              <a:t>FOO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  <a:r>
              <a:rPr sz="5500" b="1" spc="-335" dirty="0">
                <a:solidFill>
                  <a:srgbClr val="151515"/>
                </a:solidFill>
                <a:latin typeface="Verdana"/>
                <a:cs typeface="Verdana"/>
              </a:rPr>
              <a:t> 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z="5500" b="1" spc="-5" dirty="0">
                <a:solidFill>
                  <a:srgbClr val="151515"/>
                </a:solidFill>
                <a:latin typeface="Verdana"/>
                <a:cs typeface="Verdana"/>
              </a:rPr>
              <a:t>TEM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S</a:t>
            </a:r>
            <a:endParaRPr sz="55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11314" y="4076700"/>
            <a:ext cx="846386" cy="3001451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b="1" spc="-5" dirty="0">
                <a:solidFill>
                  <a:srgbClr val="FF7840"/>
                </a:solidFill>
                <a:latin typeface="Verdana"/>
                <a:cs typeface="Verdana"/>
              </a:rPr>
              <a:t>RULE</a:t>
            </a:r>
            <a:r>
              <a:rPr sz="5500" b="1" dirty="0">
                <a:solidFill>
                  <a:srgbClr val="FF7840"/>
                </a:solidFill>
                <a:latin typeface="Verdana"/>
                <a:cs typeface="Verdana"/>
              </a:rPr>
              <a:t>S</a:t>
            </a:r>
            <a:endParaRPr sz="5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7079" r="23995" b="6481"/>
          <a:stretch/>
        </p:blipFill>
        <p:spPr>
          <a:xfrm>
            <a:off x="1773800" y="1468890"/>
            <a:ext cx="14740397" cy="83228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Verdana"/>
                <a:cs typeface="Verdana"/>
              </a:rPr>
              <a:t>A</a:t>
            </a:r>
            <a:r>
              <a:rPr spc="-459" dirty="0">
                <a:latin typeface="Verdana"/>
                <a:cs typeface="Verdana"/>
              </a:rPr>
              <a:t>SS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335" dirty="0">
                <a:latin typeface="Verdana"/>
                <a:cs typeface="Verdana"/>
              </a:rPr>
              <a:t>C</a:t>
            </a:r>
            <a:r>
              <a:rPr spc="-2105" dirty="0">
                <a:latin typeface="Verdana"/>
                <a:cs typeface="Verdana"/>
              </a:rPr>
              <a:t>I</a:t>
            </a:r>
            <a:r>
              <a:rPr spc="-155" dirty="0">
                <a:latin typeface="Verdana"/>
                <a:cs typeface="Verdana"/>
              </a:rPr>
              <a:t>A</a:t>
            </a:r>
            <a:r>
              <a:rPr spc="-465" dirty="0">
                <a:latin typeface="Verdana"/>
                <a:cs typeface="Verdana"/>
              </a:rPr>
              <a:t>T</a:t>
            </a:r>
            <a:r>
              <a:rPr spc="-2105" dirty="0">
                <a:latin typeface="Verdana"/>
                <a:cs typeface="Verdana"/>
              </a:rPr>
              <a:t>I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745" dirty="0">
                <a:latin typeface="Verdana"/>
                <a:cs typeface="Verdana"/>
              </a:rPr>
              <a:t>N</a:t>
            </a:r>
            <a:r>
              <a:rPr spc="-455" dirty="0">
                <a:latin typeface="Verdana"/>
                <a:cs typeface="Verdana"/>
              </a:rPr>
              <a:t>S</a:t>
            </a:r>
            <a:r>
              <a:rPr spc="-520" dirty="0">
                <a:latin typeface="Verdana"/>
                <a:cs typeface="Verdana"/>
              </a:rPr>
              <a:t> 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509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  <a:r>
              <a:rPr spc="-720" dirty="0">
                <a:solidFill>
                  <a:srgbClr val="151515"/>
                </a:solidFill>
                <a:latin typeface="Verdana"/>
                <a:cs typeface="Verdana"/>
              </a:rPr>
              <a:t>E</a:t>
            </a:r>
            <a:r>
              <a:rPr spc="-745" dirty="0">
                <a:solidFill>
                  <a:srgbClr val="151515"/>
                </a:solidFill>
                <a:latin typeface="Verdana"/>
                <a:cs typeface="Verdana"/>
              </a:rPr>
              <a:t>N</a:t>
            </a:r>
            <a:r>
              <a:rPr spc="-465" dirty="0">
                <a:solidFill>
                  <a:srgbClr val="151515"/>
                </a:solidFill>
                <a:latin typeface="Verdana"/>
                <a:cs typeface="Verdana"/>
              </a:rPr>
              <a:t>T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625" dirty="0">
                <a:solidFill>
                  <a:srgbClr val="151515"/>
                </a:solidFill>
                <a:latin typeface="Verdana"/>
                <a:cs typeface="Verdana"/>
              </a:rPr>
              <a:t>F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720" dirty="0">
                <a:solidFill>
                  <a:srgbClr val="151515"/>
                </a:solidFill>
                <a:latin typeface="Verdana"/>
                <a:cs typeface="Verdana"/>
              </a:rPr>
              <a:t>E</a:t>
            </a:r>
            <a:r>
              <a:rPr spc="-505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0714" y="2933700"/>
            <a:ext cx="846386" cy="5183259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b="1" spc="-5" dirty="0">
                <a:solidFill>
                  <a:srgbClr val="151515"/>
                </a:solidFill>
                <a:latin typeface="Verdana"/>
                <a:cs typeface="Verdana"/>
              </a:rPr>
              <a:t>FOO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  <a:r>
              <a:rPr sz="5500" b="1" spc="-335" dirty="0">
                <a:solidFill>
                  <a:srgbClr val="151515"/>
                </a:solidFill>
                <a:latin typeface="Verdana"/>
                <a:cs typeface="Verdana"/>
              </a:rPr>
              <a:t> 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z="5500" b="1" spc="-5" dirty="0">
                <a:solidFill>
                  <a:srgbClr val="151515"/>
                </a:solidFill>
                <a:latin typeface="Verdana"/>
                <a:cs typeface="Verdana"/>
              </a:rPr>
              <a:t>TEM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S</a:t>
            </a:r>
            <a:endParaRPr sz="55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11314" y="4000500"/>
            <a:ext cx="846386" cy="3077657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b="1" spc="-5" dirty="0">
                <a:solidFill>
                  <a:srgbClr val="FF7840"/>
                </a:solidFill>
                <a:latin typeface="Verdana"/>
                <a:cs typeface="Verdana"/>
              </a:rPr>
              <a:t>RULE</a:t>
            </a:r>
            <a:r>
              <a:rPr sz="5500" b="1" dirty="0">
                <a:solidFill>
                  <a:srgbClr val="FF7840"/>
                </a:solidFill>
                <a:latin typeface="Verdana"/>
                <a:cs typeface="Verdana"/>
              </a:rPr>
              <a:t>S</a:t>
            </a:r>
            <a:endParaRPr sz="5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7126" r="27508" b="6483"/>
          <a:stretch/>
        </p:blipFill>
        <p:spPr>
          <a:xfrm>
            <a:off x="1773801" y="1714500"/>
            <a:ext cx="14740397" cy="8001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Verdana"/>
                <a:cs typeface="Verdana"/>
              </a:rPr>
              <a:t>A</a:t>
            </a:r>
            <a:r>
              <a:rPr spc="-459" dirty="0">
                <a:latin typeface="Verdana"/>
                <a:cs typeface="Verdana"/>
              </a:rPr>
              <a:t>SS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335" dirty="0">
                <a:latin typeface="Verdana"/>
                <a:cs typeface="Verdana"/>
              </a:rPr>
              <a:t>C</a:t>
            </a:r>
            <a:r>
              <a:rPr spc="-2105" dirty="0">
                <a:latin typeface="Verdana"/>
                <a:cs typeface="Verdana"/>
              </a:rPr>
              <a:t>I</a:t>
            </a:r>
            <a:r>
              <a:rPr spc="-155" dirty="0">
                <a:latin typeface="Verdana"/>
                <a:cs typeface="Verdana"/>
              </a:rPr>
              <a:t>A</a:t>
            </a:r>
            <a:r>
              <a:rPr spc="-465" dirty="0">
                <a:latin typeface="Verdana"/>
                <a:cs typeface="Verdana"/>
              </a:rPr>
              <a:t>T</a:t>
            </a:r>
            <a:r>
              <a:rPr spc="-2105" dirty="0">
                <a:latin typeface="Verdana"/>
                <a:cs typeface="Verdana"/>
              </a:rPr>
              <a:t>I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745" dirty="0">
                <a:latin typeface="Verdana"/>
                <a:cs typeface="Verdana"/>
              </a:rPr>
              <a:t>N</a:t>
            </a:r>
            <a:r>
              <a:rPr spc="-455" dirty="0">
                <a:latin typeface="Verdana"/>
                <a:cs typeface="Verdana"/>
              </a:rPr>
              <a:t>S</a:t>
            </a:r>
            <a:r>
              <a:rPr spc="-520" dirty="0">
                <a:latin typeface="Verdana"/>
                <a:cs typeface="Verdana"/>
              </a:rPr>
              <a:t> 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509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  <a:r>
              <a:rPr spc="-720" dirty="0">
                <a:solidFill>
                  <a:srgbClr val="151515"/>
                </a:solidFill>
                <a:latin typeface="Verdana"/>
                <a:cs typeface="Verdana"/>
              </a:rPr>
              <a:t>E</a:t>
            </a:r>
            <a:r>
              <a:rPr spc="-745" dirty="0">
                <a:solidFill>
                  <a:srgbClr val="151515"/>
                </a:solidFill>
                <a:latin typeface="Verdana"/>
                <a:cs typeface="Verdana"/>
              </a:rPr>
              <a:t>N</a:t>
            </a:r>
            <a:r>
              <a:rPr spc="-465" dirty="0">
                <a:solidFill>
                  <a:srgbClr val="151515"/>
                </a:solidFill>
                <a:latin typeface="Verdana"/>
                <a:cs typeface="Verdana"/>
              </a:rPr>
              <a:t>T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625" dirty="0">
                <a:solidFill>
                  <a:srgbClr val="151515"/>
                </a:solidFill>
                <a:latin typeface="Verdana"/>
                <a:cs typeface="Verdana"/>
              </a:rPr>
              <a:t>F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720" dirty="0">
                <a:solidFill>
                  <a:srgbClr val="151515"/>
                </a:solidFill>
                <a:latin typeface="Verdana"/>
                <a:cs typeface="Verdana"/>
              </a:rPr>
              <a:t>E</a:t>
            </a:r>
            <a:r>
              <a:rPr spc="-505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0714" y="3009900"/>
            <a:ext cx="846386" cy="5107053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b="1" spc="-5" dirty="0">
                <a:solidFill>
                  <a:srgbClr val="151515"/>
                </a:solidFill>
                <a:latin typeface="Verdana"/>
                <a:cs typeface="Verdana"/>
              </a:rPr>
              <a:t>FOO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  <a:r>
              <a:rPr sz="5500" b="1" spc="-335" dirty="0">
                <a:solidFill>
                  <a:srgbClr val="151515"/>
                </a:solidFill>
                <a:latin typeface="Verdana"/>
                <a:cs typeface="Verdana"/>
              </a:rPr>
              <a:t> 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z="5500" b="1" spc="-5" dirty="0">
                <a:solidFill>
                  <a:srgbClr val="151515"/>
                </a:solidFill>
                <a:latin typeface="Verdana"/>
                <a:cs typeface="Verdana"/>
              </a:rPr>
              <a:t>TEM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S</a:t>
            </a:r>
            <a:endParaRPr sz="55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11314" y="4305300"/>
            <a:ext cx="846386" cy="2772851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b="1" spc="-5" dirty="0">
                <a:solidFill>
                  <a:srgbClr val="FF7840"/>
                </a:solidFill>
                <a:latin typeface="Verdana"/>
                <a:cs typeface="Verdana"/>
              </a:rPr>
              <a:t>RULE</a:t>
            </a:r>
            <a:r>
              <a:rPr sz="5500" b="1" dirty="0">
                <a:solidFill>
                  <a:srgbClr val="FF7840"/>
                </a:solidFill>
                <a:latin typeface="Verdana"/>
                <a:cs typeface="Verdana"/>
              </a:rPr>
              <a:t>S</a:t>
            </a:r>
            <a:endParaRPr sz="5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7266" r="23119" b="7264"/>
          <a:stretch/>
        </p:blipFill>
        <p:spPr>
          <a:xfrm>
            <a:off x="1773801" y="1468890"/>
            <a:ext cx="14740397" cy="81704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Verdana"/>
                <a:cs typeface="Verdana"/>
              </a:rPr>
              <a:t>A</a:t>
            </a:r>
            <a:r>
              <a:rPr spc="-459" dirty="0">
                <a:latin typeface="Verdana"/>
                <a:cs typeface="Verdana"/>
              </a:rPr>
              <a:t>SS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335" dirty="0">
                <a:latin typeface="Verdana"/>
                <a:cs typeface="Verdana"/>
              </a:rPr>
              <a:t>C</a:t>
            </a:r>
            <a:r>
              <a:rPr spc="-2105" dirty="0">
                <a:latin typeface="Verdana"/>
                <a:cs typeface="Verdana"/>
              </a:rPr>
              <a:t>I</a:t>
            </a:r>
            <a:r>
              <a:rPr spc="-155" dirty="0">
                <a:latin typeface="Verdana"/>
                <a:cs typeface="Verdana"/>
              </a:rPr>
              <a:t>A</a:t>
            </a:r>
            <a:r>
              <a:rPr spc="-465" dirty="0">
                <a:latin typeface="Verdana"/>
                <a:cs typeface="Verdana"/>
              </a:rPr>
              <a:t>T</a:t>
            </a:r>
            <a:r>
              <a:rPr spc="-2105" dirty="0">
                <a:latin typeface="Verdana"/>
                <a:cs typeface="Verdana"/>
              </a:rPr>
              <a:t>I</a:t>
            </a:r>
            <a:r>
              <a:rPr spc="-475" dirty="0">
                <a:latin typeface="Verdana"/>
                <a:cs typeface="Verdana"/>
              </a:rPr>
              <a:t>O</a:t>
            </a:r>
            <a:r>
              <a:rPr spc="-745" dirty="0">
                <a:latin typeface="Verdana"/>
                <a:cs typeface="Verdana"/>
              </a:rPr>
              <a:t>N</a:t>
            </a:r>
            <a:r>
              <a:rPr spc="-455" dirty="0">
                <a:latin typeface="Verdana"/>
                <a:cs typeface="Verdana"/>
              </a:rPr>
              <a:t>S</a:t>
            </a:r>
            <a:r>
              <a:rPr spc="-520" dirty="0">
                <a:latin typeface="Verdana"/>
                <a:cs typeface="Verdana"/>
              </a:rPr>
              <a:t> 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509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  <a:r>
              <a:rPr spc="-720" dirty="0">
                <a:solidFill>
                  <a:srgbClr val="151515"/>
                </a:solidFill>
                <a:latin typeface="Verdana"/>
                <a:cs typeface="Verdana"/>
              </a:rPr>
              <a:t>E</a:t>
            </a:r>
            <a:r>
              <a:rPr spc="-745" dirty="0">
                <a:solidFill>
                  <a:srgbClr val="151515"/>
                </a:solidFill>
                <a:latin typeface="Verdana"/>
                <a:cs typeface="Verdana"/>
              </a:rPr>
              <a:t>N</a:t>
            </a:r>
            <a:r>
              <a:rPr spc="-465" dirty="0">
                <a:solidFill>
                  <a:srgbClr val="151515"/>
                </a:solidFill>
                <a:latin typeface="Verdana"/>
                <a:cs typeface="Verdana"/>
              </a:rPr>
              <a:t>T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625" dirty="0">
                <a:solidFill>
                  <a:srgbClr val="151515"/>
                </a:solidFill>
                <a:latin typeface="Verdana"/>
                <a:cs typeface="Verdana"/>
              </a:rPr>
              <a:t>F</a:t>
            </a:r>
            <a:r>
              <a:rPr spc="-2105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pc="-720" dirty="0">
                <a:solidFill>
                  <a:srgbClr val="151515"/>
                </a:solidFill>
                <a:latin typeface="Verdana"/>
                <a:cs typeface="Verdana"/>
              </a:rPr>
              <a:t>E</a:t>
            </a:r>
            <a:r>
              <a:rPr spc="-505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0714" y="3009900"/>
            <a:ext cx="846386" cy="5107053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b="1" spc="-5" dirty="0">
                <a:solidFill>
                  <a:srgbClr val="151515"/>
                </a:solidFill>
                <a:latin typeface="Verdana"/>
                <a:cs typeface="Verdana"/>
              </a:rPr>
              <a:t>FOO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D</a:t>
            </a:r>
            <a:r>
              <a:rPr sz="5500" b="1" spc="-335" dirty="0">
                <a:solidFill>
                  <a:srgbClr val="151515"/>
                </a:solidFill>
                <a:latin typeface="Verdana"/>
                <a:cs typeface="Verdana"/>
              </a:rPr>
              <a:t> 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I</a:t>
            </a:r>
            <a:r>
              <a:rPr sz="5500" b="1" spc="-5" dirty="0">
                <a:solidFill>
                  <a:srgbClr val="151515"/>
                </a:solidFill>
                <a:latin typeface="Verdana"/>
                <a:cs typeface="Verdana"/>
              </a:rPr>
              <a:t>TEM</a:t>
            </a:r>
            <a:r>
              <a:rPr sz="5500" b="1" dirty="0">
                <a:solidFill>
                  <a:srgbClr val="151515"/>
                </a:solidFill>
                <a:latin typeface="Verdana"/>
                <a:cs typeface="Verdana"/>
              </a:rPr>
              <a:t>S</a:t>
            </a:r>
            <a:endParaRPr sz="55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11314" y="4305300"/>
            <a:ext cx="846386" cy="2772851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b="1" spc="-5" dirty="0">
                <a:solidFill>
                  <a:srgbClr val="FF7840"/>
                </a:solidFill>
                <a:latin typeface="Verdana"/>
                <a:cs typeface="Verdana"/>
              </a:rPr>
              <a:t>RULE</a:t>
            </a:r>
            <a:r>
              <a:rPr sz="5500" b="1" dirty="0">
                <a:solidFill>
                  <a:srgbClr val="FF7840"/>
                </a:solidFill>
                <a:latin typeface="Verdana"/>
                <a:cs typeface="Verdana"/>
              </a:rPr>
              <a:t>S</a:t>
            </a:r>
            <a:endParaRPr sz="55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01846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5180330"/>
            <a:chOff x="0" y="0"/>
            <a:chExt cx="18288000" cy="5180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514765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104053"/>
              <a:ext cx="18288000" cy="76200"/>
            </a:xfrm>
            <a:custGeom>
              <a:avLst/>
              <a:gdLst/>
              <a:ahLst/>
              <a:cxnLst/>
              <a:rect l="l" t="t" r="r" b="b"/>
              <a:pathLst>
                <a:path w="18288000" h="76200">
                  <a:moveTo>
                    <a:pt x="0" y="0"/>
                  </a:moveTo>
                  <a:lnTo>
                    <a:pt x="18287999" y="0"/>
                  </a:lnTo>
                  <a:lnTo>
                    <a:pt x="182879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543415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18287998" y="743584"/>
                </a:moveTo>
                <a:lnTo>
                  <a:pt x="0" y="74358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43584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4600" y="5142087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5600" y="5143500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49000" y="5142087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28156" y="1429941"/>
            <a:ext cx="7658100" cy="1362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750" b="0" spc="-25" dirty="0">
                <a:latin typeface="Georgia"/>
                <a:cs typeface="Georgia"/>
              </a:rPr>
              <a:t>Support</a:t>
            </a:r>
            <a:r>
              <a:rPr sz="8750" b="0" spc="-285" dirty="0">
                <a:latin typeface="Georgia"/>
                <a:cs typeface="Georgia"/>
              </a:rPr>
              <a:t> </a:t>
            </a:r>
            <a:r>
              <a:rPr sz="8750" b="0" spc="215" dirty="0">
                <a:latin typeface="Georgia"/>
                <a:cs typeface="Georgia"/>
              </a:rPr>
              <a:t>Values</a:t>
            </a:r>
            <a:endParaRPr sz="875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1600" y="6008143"/>
            <a:ext cx="2896870" cy="276184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85775" marR="478155" algn="ctr">
              <a:lnSpc>
                <a:spcPts val="3600"/>
              </a:lnSpc>
              <a:spcBef>
                <a:spcPts val="135"/>
              </a:spcBef>
            </a:pPr>
            <a:r>
              <a:rPr sz="2900" spc="-21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900" spc="-320" dirty="0">
                <a:solidFill>
                  <a:srgbClr val="FF7840"/>
                </a:solidFill>
                <a:latin typeface="Arial"/>
                <a:cs typeface="Arial"/>
              </a:rPr>
              <a:t>OO</a:t>
            </a:r>
            <a:r>
              <a:rPr sz="2900" spc="-32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900" spc="2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900" spc="-35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900" spc="-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900" spc="-28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900" spc="-105" dirty="0">
                <a:solidFill>
                  <a:srgbClr val="FF7840"/>
                </a:solidFill>
                <a:latin typeface="Arial"/>
                <a:cs typeface="Arial"/>
              </a:rPr>
              <a:t>M  </a:t>
            </a:r>
            <a:r>
              <a:rPr sz="2900" spc="-240" dirty="0">
                <a:solidFill>
                  <a:srgbClr val="FF7840"/>
                </a:solidFill>
                <a:latin typeface="Arial"/>
                <a:cs typeface="Arial"/>
              </a:rPr>
              <a:t>RULES</a:t>
            </a:r>
            <a:endParaRPr sz="2900" dirty="0">
              <a:latin typeface="Arial"/>
              <a:cs typeface="Arial"/>
            </a:endParaRPr>
          </a:p>
          <a:p>
            <a:pPr marL="12700" marR="5080" algn="ctr">
              <a:lnSpc>
                <a:spcPct val="110100"/>
              </a:lnSpc>
              <a:spcBef>
                <a:spcPts val="500"/>
              </a:spcBef>
            </a:pP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60" dirty="0">
                <a:solidFill>
                  <a:srgbClr val="FF7840"/>
                </a:solidFill>
                <a:latin typeface="Arial"/>
                <a:cs typeface="Arial"/>
              </a:rPr>
              <a:t>d  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 dirty="0">
              <a:latin typeface="Arial"/>
              <a:cs typeface="Arial"/>
            </a:endParaRPr>
          </a:p>
          <a:p>
            <a:pPr marL="46355" marR="39370" algn="ctr">
              <a:lnSpc>
                <a:spcPct val="110100"/>
              </a:lnSpc>
            </a:pPr>
            <a:r>
              <a:rPr sz="2100" spc="-26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lang="en-IN" sz="2100" spc="170" dirty="0">
                <a:solidFill>
                  <a:srgbClr val="FF7840"/>
                </a:solidFill>
                <a:latin typeface="Arial"/>
                <a:cs typeface="Arial"/>
              </a:rPr>
              <a:t>product</a:t>
            </a:r>
            <a:r>
              <a:rPr sz="2100" spc="-5" dirty="0">
                <a:solidFill>
                  <a:srgbClr val="FF7840"/>
                </a:solidFill>
                <a:latin typeface="Arial"/>
                <a:cs typeface="Arial"/>
              </a:rPr>
              <a:t> 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04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5" dirty="0">
                <a:solidFill>
                  <a:srgbClr val="FF7840"/>
                </a:solidFill>
                <a:latin typeface="Arial"/>
                <a:cs typeface="Arial"/>
              </a:rPr>
              <a:t>s 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1600" u="sng" spc="229" dirty="0">
                <a:solidFill>
                  <a:srgbClr val="FF7840"/>
                </a:solidFill>
                <a:uFill>
                  <a:solidFill>
                    <a:srgbClr val="FF7840"/>
                  </a:solidFill>
                </a:uFill>
                <a:latin typeface="Courier New"/>
                <a:cs typeface="Courier New"/>
              </a:rPr>
              <a:t>0</a:t>
            </a:r>
            <a:r>
              <a:rPr sz="1600" u="sng" spc="20" dirty="0">
                <a:solidFill>
                  <a:srgbClr val="FF7840"/>
                </a:solidFill>
                <a:uFill>
                  <a:solidFill>
                    <a:srgbClr val="FF7840"/>
                  </a:solidFill>
                </a:uFill>
                <a:latin typeface="Lucida Sans Unicode"/>
                <a:cs typeface="Lucida Sans Unicode"/>
              </a:rPr>
              <a:t>.</a:t>
            </a:r>
            <a:r>
              <a:rPr sz="1600" u="sng" spc="229" dirty="0">
                <a:solidFill>
                  <a:srgbClr val="FF7840"/>
                </a:solidFill>
                <a:uFill>
                  <a:solidFill>
                    <a:srgbClr val="FF7840"/>
                  </a:solidFill>
                </a:uFill>
                <a:latin typeface="Courier New"/>
                <a:cs typeface="Courier New"/>
              </a:rPr>
              <a:t>0</a:t>
            </a:r>
            <a:r>
              <a:rPr lang="en-IN" sz="1600" u="sng" spc="229" dirty="0">
                <a:solidFill>
                  <a:srgbClr val="FF7840"/>
                </a:solidFill>
                <a:uFill>
                  <a:solidFill>
                    <a:srgbClr val="FF7840"/>
                  </a:solidFill>
                </a:uFill>
                <a:latin typeface="Courier New"/>
                <a:cs typeface="Courier New"/>
              </a:rPr>
              <a:t>6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62600" y="5827924"/>
            <a:ext cx="2896870" cy="282257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2900" spc="-170" dirty="0">
                <a:solidFill>
                  <a:srgbClr val="FF7840"/>
                </a:solidFill>
                <a:latin typeface="Arial"/>
                <a:cs typeface="Arial"/>
              </a:rPr>
              <a:t>OPTIMIZE</a:t>
            </a:r>
            <a:endParaRPr sz="2900" dirty="0">
              <a:latin typeface="Arial"/>
              <a:cs typeface="Arial"/>
            </a:endParaRPr>
          </a:p>
          <a:p>
            <a:pPr marL="12065" marR="5080" algn="ctr">
              <a:lnSpc>
                <a:spcPct val="110100"/>
              </a:lnSpc>
              <a:spcBef>
                <a:spcPts val="640"/>
              </a:spcBef>
            </a:pPr>
            <a:r>
              <a:rPr sz="2100" spc="-26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30" dirty="0">
                <a:solidFill>
                  <a:srgbClr val="FF7840"/>
                </a:solidFill>
                <a:latin typeface="Arial"/>
                <a:cs typeface="Arial"/>
              </a:rPr>
              <a:t>z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nu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ss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75" dirty="0">
                <a:solidFill>
                  <a:srgbClr val="FF7840"/>
                </a:solidFill>
                <a:latin typeface="Arial"/>
                <a:cs typeface="Arial"/>
              </a:rPr>
              <a:t>n 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V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il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a 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o 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01200" y="5867371"/>
            <a:ext cx="3533774" cy="2801664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2900" spc="-250" dirty="0">
                <a:solidFill>
                  <a:srgbClr val="FF7840"/>
                </a:solidFill>
                <a:latin typeface="Arial"/>
                <a:cs typeface="Arial"/>
              </a:rPr>
              <a:t>COMBO</a:t>
            </a:r>
            <a:endParaRPr sz="290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10100"/>
              </a:lnSpc>
              <a:spcBef>
                <a:spcPts val="640"/>
              </a:spcBef>
            </a:pPr>
            <a:r>
              <a:rPr sz="2100" spc="-245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 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5" dirty="0">
                <a:solidFill>
                  <a:srgbClr val="FF7840"/>
                </a:solidFill>
                <a:latin typeface="Arial"/>
                <a:cs typeface="Arial"/>
              </a:rPr>
              <a:t>s 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70" dirty="0">
                <a:solidFill>
                  <a:srgbClr val="FF7840"/>
                </a:solidFill>
                <a:latin typeface="Arial"/>
                <a:cs typeface="Arial"/>
              </a:rPr>
              <a:t>/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60" dirty="0">
                <a:solidFill>
                  <a:srgbClr val="FF7840"/>
                </a:solidFill>
                <a:latin typeface="Arial"/>
                <a:cs typeface="Arial"/>
              </a:rPr>
              <a:t>d  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75" dirty="0">
                <a:solidFill>
                  <a:srgbClr val="FF7840"/>
                </a:solidFill>
                <a:latin typeface="Arial"/>
                <a:cs typeface="Arial"/>
              </a:rPr>
              <a:t>n 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k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1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oo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k  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576550" y="5103920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401800" y="5827924"/>
            <a:ext cx="2891790" cy="211772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2900" spc="-180" dirty="0">
                <a:solidFill>
                  <a:srgbClr val="FF7840"/>
                </a:solidFill>
                <a:latin typeface="Arial"/>
                <a:cs typeface="Arial"/>
              </a:rPr>
              <a:t>CALCULATION</a:t>
            </a:r>
            <a:endParaRPr sz="2900" dirty="0">
              <a:latin typeface="Arial"/>
              <a:cs typeface="Arial"/>
            </a:endParaRPr>
          </a:p>
          <a:p>
            <a:pPr marL="12700" marR="5080" algn="ctr">
              <a:lnSpc>
                <a:spcPct val="110100"/>
              </a:lnSpc>
              <a:spcBef>
                <a:spcPts val="640"/>
              </a:spcBef>
            </a:pPr>
            <a:r>
              <a:rPr sz="2100" spc="-204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5" dirty="0">
                <a:solidFill>
                  <a:srgbClr val="FF7840"/>
                </a:solidFill>
                <a:latin typeface="Arial"/>
                <a:cs typeface="Arial"/>
              </a:rPr>
              <a:t>s 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nu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75" dirty="0">
                <a:solidFill>
                  <a:srgbClr val="FF7840"/>
                </a:solidFill>
                <a:latin typeface="Arial"/>
                <a:cs typeface="Arial"/>
              </a:rPr>
              <a:t>n 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8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60" dirty="0">
                <a:solidFill>
                  <a:srgbClr val="FF7840"/>
                </a:solidFill>
                <a:latin typeface="Arial"/>
                <a:cs typeface="Arial"/>
              </a:rPr>
              <a:t>d 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6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6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 dirty="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92200" y="8254818"/>
            <a:ext cx="4038600" cy="7435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5180330"/>
            <a:chOff x="0" y="1"/>
            <a:chExt cx="18288000" cy="5180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514765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104056"/>
              <a:ext cx="18288000" cy="76200"/>
            </a:xfrm>
            <a:custGeom>
              <a:avLst/>
              <a:gdLst/>
              <a:ahLst/>
              <a:cxnLst/>
              <a:rect l="l" t="t" r="r" b="b"/>
              <a:pathLst>
                <a:path w="18288000" h="76200">
                  <a:moveTo>
                    <a:pt x="0" y="0"/>
                  </a:moveTo>
                  <a:lnTo>
                    <a:pt x="18287999" y="0"/>
                  </a:lnTo>
                  <a:lnTo>
                    <a:pt x="182879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543417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18287998" y="743582"/>
                </a:moveTo>
                <a:lnTo>
                  <a:pt x="0" y="743582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43582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8216" y="5103922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77000" y="5143368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49000" y="5143368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77008" y="1429942"/>
            <a:ext cx="9359900" cy="1362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750" b="0" spc="95" dirty="0">
                <a:latin typeface="Georgia"/>
                <a:cs typeface="Georgia"/>
              </a:rPr>
              <a:t>Confidence</a:t>
            </a:r>
            <a:r>
              <a:rPr sz="8750" b="0" spc="-285" dirty="0">
                <a:latin typeface="Georgia"/>
                <a:cs typeface="Georgia"/>
              </a:rPr>
              <a:t> </a:t>
            </a:r>
            <a:r>
              <a:rPr sz="8750" b="0" spc="215" dirty="0">
                <a:latin typeface="Georgia"/>
                <a:cs typeface="Georgia"/>
              </a:rPr>
              <a:t>Values</a:t>
            </a:r>
            <a:endParaRPr sz="875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4344" y="5984912"/>
            <a:ext cx="2785745" cy="27705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85775" marR="478155" algn="ctr">
              <a:lnSpc>
                <a:spcPts val="3600"/>
              </a:lnSpc>
              <a:spcBef>
                <a:spcPts val="135"/>
              </a:spcBef>
            </a:pPr>
            <a:r>
              <a:rPr sz="2900" spc="-21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900" spc="-320" dirty="0">
                <a:solidFill>
                  <a:srgbClr val="FF7840"/>
                </a:solidFill>
                <a:latin typeface="Arial"/>
                <a:cs typeface="Arial"/>
              </a:rPr>
              <a:t>OO</a:t>
            </a:r>
            <a:r>
              <a:rPr sz="2900" spc="-32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900" spc="2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900" spc="-35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900" spc="-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900" spc="-28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900" spc="-105" dirty="0">
                <a:solidFill>
                  <a:srgbClr val="FF7840"/>
                </a:solidFill>
                <a:latin typeface="Arial"/>
                <a:cs typeface="Arial"/>
              </a:rPr>
              <a:t>M  </a:t>
            </a:r>
            <a:r>
              <a:rPr sz="2900" spc="-240" dirty="0">
                <a:solidFill>
                  <a:srgbClr val="FF7840"/>
                </a:solidFill>
                <a:latin typeface="Arial"/>
                <a:cs typeface="Arial"/>
              </a:rPr>
              <a:t>RULES</a:t>
            </a:r>
            <a:endParaRPr sz="2900" dirty="0">
              <a:latin typeface="Arial"/>
              <a:cs typeface="Arial"/>
            </a:endParaRPr>
          </a:p>
          <a:p>
            <a:pPr marL="12700" marR="5080" algn="ctr">
              <a:lnSpc>
                <a:spcPct val="110100"/>
              </a:lnSpc>
              <a:spcBef>
                <a:spcPts val="500"/>
              </a:spcBef>
            </a:pP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60" dirty="0">
                <a:solidFill>
                  <a:srgbClr val="FF7840"/>
                </a:solidFill>
                <a:latin typeface="Arial"/>
                <a:cs typeface="Arial"/>
              </a:rPr>
              <a:t>d  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 dirty="0">
              <a:latin typeface="Arial"/>
              <a:cs typeface="Arial"/>
            </a:endParaRPr>
          </a:p>
          <a:p>
            <a:pPr marL="106045" marR="98425" indent="-635" algn="ctr">
              <a:lnSpc>
                <a:spcPct val="110100"/>
              </a:lnSpc>
            </a:pPr>
            <a:r>
              <a:rPr sz="2100" spc="-26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lang="en-IN" sz="2100" spc="170" dirty="0">
                <a:solidFill>
                  <a:srgbClr val="FF7840"/>
                </a:solidFill>
                <a:latin typeface="Arial"/>
                <a:cs typeface="Arial"/>
              </a:rPr>
              <a:t>product</a:t>
            </a:r>
            <a:r>
              <a:rPr sz="2100" spc="-5" dirty="0">
                <a:solidFill>
                  <a:srgbClr val="FF7840"/>
                </a:solidFill>
                <a:latin typeface="Arial"/>
                <a:cs typeface="Arial"/>
              </a:rPr>
              <a:t> 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90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1600" u="sng" spc="229" dirty="0">
                <a:solidFill>
                  <a:srgbClr val="FF7840"/>
                </a:solidFill>
                <a:uFill>
                  <a:solidFill>
                    <a:srgbClr val="FF7840"/>
                  </a:solidFill>
                </a:uFill>
                <a:latin typeface="Courier New"/>
                <a:cs typeface="Courier New"/>
              </a:rPr>
              <a:t>0</a:t>
            </a:r>
            <a:r>
              <a:rPr sz="1600" u="sng" spc="20" dirty="0">
                <a:solidFill>
                  <a:srgbClr val="FF7840"/>
                </a:solidFill>
                <a:uFill>
                  <a:solidFill>
                    <a:srgbClr val="FF7840"/>
                  </a:solidFill>
                </a:uFill>
                <a:latin typeface="Lucida Sans Unicode"/>
                <a:cs typeface="Lucida Sans Unicode"/>
              </a:rPr>
              <a:t>.</a:t>
            </a:r>
            <a:r>
              <a:rPr lang="en-IN" sz="1600" u="sng" spc="235" dirty="0">
                <a:solidFill>
                  <a:srgbClr val="FF7840"/>
                </a:solidFill>
                <a:uFill>
                  <a:solidFill>
                    <a:srgbClr val="FF7840"/>
                  </a:solidFill>
                </a:uFill>
                <a:latin typeface="Courier New"/>
                <a:cs typeface="Courier New"/>
              </a:rPr>
              <a:t>48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57800" y="5827921"/>
            <a:ext cx="2948940" cy="282257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2900" spc="-170" dirty="0">
                <a:solidFill>
                  <a:srgbClr val="FF7840"/>
                </a:solidFill>
                <a:latin typeface="Arial"/>
                <a:cs typeface="Arial"/>
              </a:rPr>
              <a:t>OPTIMIZE</a:t>
            </a:r>
            <a:endParaRPr sz="2900" dirty="0">
              <a:latin typeface="Arial"/>
              <a:cs typeface="Arial"/>
            </a:endParaRPr>
          </a:p>
          <a:p>
            <a:pPr marL="12700" marR="5080" algn="ctr">
              <a:lnSpc>
                <a:spcPct val="110100"/>
              </a:lnSpc>
              <a:spcBef>
                <a:spcPts val="640"/>
              </a:spcBef>
            </a:pPr>
            <a:r>
              <a:rPr sz="2100" spc="-26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30" dirty="0">
                <a:solidFill>
                  <a:srgbClr val="FF7840"/>
                </a:solidFill>
                <a:latin typeface="Arial"/>
                <a:cs typeface="Arial"/>
              </a:rPr>
              <a:t>z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nu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ss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75" dirty="0">
                <a:solidFill>
                  <a:srgbClr val="FF7840"/>
                </a:solidFill>
                <a:latin typeface="Arial"/>
                <a:cs typeface="Arial"/>
              </a:rPr>
              <a:t>n 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V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il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a 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60" dirty="0">
                <a:solidFill>
                  <a:srgbClr val="FF7840"/>
                </a:solidFill>
                <a:latin typeface="Arial"/>
                <a:cs typeface="Arial"/>
              </a:rPr>
              <a:t>y 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20200" y="5867375"/>
            <a:ext cx="4267199" cy="280782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2900" spc="-250" dirty="0">
                <a:solidFill>
                  <a:srgbClr val="FF7840"/>
                </a:solidFill>
                <a:latin typeface="Arial"/>
                <a:cs typeface="Arial"/>
              </a:rPr>
              <a:t>COMBO</a:t>
            </a:r>
            <a:endParaRPr sz="29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sz="2100" spc="-245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endParaRPr sz="2100" dirty="0">
              <a:latin typeface="Arial"/>
              <a:cs typeface="Arial"/>
            </a:endParaRPr>
          </a:p>
          <a:p>
            <a:pPr marL="140970" marR="133350" indent="-635" algn="ctr">
              <a:lnSpc>
                <a:spcPct val="110100"/>
              </a:lnSpc>
            </a:pP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70" dirty="0">
                <a:solidFill>
                  <a:srgbClr val="FF7840"/>
                </a:solidFill>
                <a:latin typeface="Arial"/>
                <a:cs typeface="Arial"/>
              </a:rPr>
              <a:t>/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 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k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r>
              <a:rPr lang="en-IN" sz="2100" spc="-15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1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oo</a:t>
            </a:r>
            <a:r>
              <a:rPr sz="2100" spc="-50" dirty="0">
                <a:solidFill>
                  <a:srgbClr val="FF7840"/>
                </a:solidFill>
                <a:latin typeface="Arial"/>
                <a:cs typeface="Arial"/>
              </a:rPr>
              <a:t>k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30" dirty="0">
                <a:solidFill>
                  <a:srgbClr val="FF7840"/>
                </a:solidFill>
                <a:latin typeface="Arial"/>
                <a:cs typeface="Arial"/>
              </a:rPr>
              <a:t>r 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697200" y="5103922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507210" y="5827921"/>
            <a:ext cx="2942590" cy="211772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2900" spc="-180" dirty="0">
                <a:solidFill>
                  <a:srgbClr val="FF7840"/>
                </a:solidFill>
                <a:latin typeface="Arial"/>
                <a:cs typeface="Arial"/>
              </a:rPr>
              <a:t>CALCULATION</a:t>
            </a:r>
            <a:endParaRPr sz="290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10100"/>
              </a:lnSpc>
              <a:spcBef>
                <a:spcPts val="640"/>
              </a:spcBef>
            </a:pPr>
            <a:r>
              <a:rPr sz="2100" spc="-290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8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40" dirty="0">
                <a:solidFill>
                  <a:srgbClr val="FF7840"/>
                </a:solidFill>
                <a:latin typeface="Arial"/>
                <a:cs typeface="Arial"/>
              </a:rPr>
              <a:t>B 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04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  </a:t>
            </a:r>
            <a:r>
              <a:rPr sz="2100" spc="-18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un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29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60" dirty="0">
                <a:solidFill>
                  <a:srgbClr val="FF7840"/>
                </a:solidFill>
                <a:latin typeface="Arial"/>
                <a:cs typeface="Arial"/>
              </a:rPr>
              <a:t>y  </a:t>
            </a:r>
            <a:r>
              <a:rPr sz="2100" spc="-204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8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endParaRPr sz="2100" dirty="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73200" y="8266473"/>
            <a:ext cx="3707758" cy="7435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44500"/>
            <a:ext cx="2628900" cy="128445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en-IN" sz="2700" b="0" spc="50" dirty="0">
                <a:latin typeface="Arial"/>
                <a:cs typeface="Arial"/>
              </a:rPr>
              <a:t>3</a:t>
            </a:r>
            <a:endParaRPr sz="270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IN" sz="2200" b="0" spc="100" dirty="0">
                <a:solidFill>
                  <a:srgbClr val="FFFAF5"/>
                </a:solidFill>
                <a:latin typeface="Calibri"/>
                <a:cs typeface="Calibri"/>
              </a:rPr>
              <a:t>Features: - Date, </a:t>
            </a:r>
            <a:br>
              <a:rPr lang="en-IN" sz="2200" b="0" spc="100" dirty="0">
                <a:solidFill>
                  <a:srgbClr val="FFFAF5"/>
                </a:solidFill>
                <a:latin typeface="Calibri"/>
                <a:cs typeface="Calibri"/>
              </a:rPr>
            </a:br>
            <a:r>
              <a:rPr lang="en-IN" sz="2200" b="0" spc="100" dirty="0">
                <a:solidFill>
                  <a:srgbClr val="FFFAF5"/>
                </a:solidFill>
                <a:latin typeface="Calibri"/>
                <a:cs typeface="Calibri"/>
              </a:rPr>
              <a:t>Order Id, Product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390" y="3271989"/>
            <a:ext cx="7117610" cy="3717684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9310"/>
              </a:lnSpc>
              <a:spcBef>
                <a:spcPts val="1090"/>
              </a:spcBef>
            </a:pPr>
            <a:r>
              <a:rPr lang="en-IN" sz="8500" b="1" spc="-515" dirty="0">
                <a:solidFill>
                  <a:srgbClr val="FF7840"/>
                </a:solidFill>
                <a:latin typeface="Verdana"/>
                <a:cs typeface="Verdana"/>
              </a:rPr>
              <a:t>DATASET</a:t>
            </a:r>
            <a:r>
              <a:rPr sz="8500" b="1" spc="-515" dirty="0">
                <a:solidFill>
                  <a:srgbClr val="FF7840"/>
                </a:solidFill>
                <a:latin typeface="Verdana"/>
                <a:cs typeface="Verdana"/>
              </a:rPr>
              <a:t> </a:t>
            </a:r>
            <a:r>
              <a:rPr sz="8500" b="1" spc="-509" dirty="0">
                <a:solidFill>
                  <a:srgbClr val="FF7840"/>
                </a:solidFill>
                <a:latin typeface="Verdana"/>
                <a:cs typeface="Verdana"/>
              </a:rPr>
              <a:t> </a:t>
            </a:r>
            <a:r>
              <a:rPr lang="en-IN" sz="8500" b="1" spc="-465" dirty="0">
                <a:solidFill>
                  <a:srgbClr val="FFFAF5"/>
                </a:solidFill>
                <a:latin typeface="Verdana"/>
                <a:cs typeface="Verdana"/>
              </a:rPr>
              <a:t>AT A GLANCE</a:t>
            </a:r>
            <a:endParaRPr sz="8500" dirty="0"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AFBD0-6371-4FEF-8BFB-5EF13321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t="7778" r="67083" b="36667"/>
          <a:stretch/>
        </p:blipFill>
        <p:spPr>
          <a:xfrm>
            <a:off x="10820400" y="1964412"/>
            <a:ext cx="6248400" cy="6332838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5E778609-C3B8-4F9B-8E05-D41837809011}"/>
              </a:ext>
            </a:extLst>
          </p:cNvPr>
          <p:cNvSpPr txBox="1">
            <a:spLocks/>
          </p:cNvSpPr>
          <p:nvPr/>
        </p:nvSpPr>
        <p:spPr>
          <a:xfrm>
            <a:off x="4406900" y="419100"/>
            <a:ext cx="3886200" cy="128445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Date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Multistring date, covers 2018,</a:t>
            </a:r>
            <a:br>
              <a:rPr lang="en-US" sz="2200" b="0" kern="0" spc="100" dirty="0">
                <a:solidFill>
                  <a:srgbClr val="FFFAF5"/>
                </a:solidFill>
              </a:rPr>
            </a:br>
            <a:r>
              <a:rPr lang="en-US" sz="2200" b="0" kern="0" spc="100" dirty="0">
                <a:solidFill>
                  <a:srgbClr val="FFFAF5"/>
                </a:solidFill>
              </a:rPr>
              <a:t>2019, 2 months of 2020</a:t>
            </a:r>
            <a:endParaRPr lang="en-US" sz="2200" kern="0"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51B75FED-1814-454C-A835-F1E30E2028CD}"/>
              </a:ext>
            </a:extLst>
          </p:cNvPr>
          <p:cNvSpPr txBox="1">
            <a:spLocks/>
          </p:cNvSpPr>
          <p:nvPr/>
        </p:nvSpPr>
        <p:spPr>
          <a:xfrm>
            <a:off x="15113000" y="342900"/>
            <a:ext cx="2413000" cy="128445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Product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Categorical</a:t>
            </a:r>
            <a:br>
              <a:rPr lang="en-US" sz="2200" b="0" kern="0" spc="100" dirty="0">
                <a:solidFill>
                  <a:srgbClr val="FFFAF5"/>
                </a:solidFill>
              </a:rPr>
            </a:br>
            <a:r>
              <a:rPr lang="en-US" sz="2200" b="0" kern="0" spc="100" dirty="0">
                <a:solidFill>
                  <a:srgbClr val="FFFAF5"/>
                </a:solidFill>
              </a:rPr>
              <a:t>list of store items</a:t>
            </a:r>
            <a:endParaRPr lang="en-US" sz="2200" kern="0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EC63252A-2BE7-45AF-A4A9-A186059C18EB}"/>
              </a:ext>
            </a:extLst>
          </p:cNvPr>
          <p:cNvSpPr txBox="1">
            <a:spLocks/>
          </p:cNvSpPr>
          <p:nvPr/>
        </p:nvSpPr>
        <p:spPr>
          <a:xfrm>
            <a:off x="10439400" y="342900"/>
            <a:ext cx="3352800" cy="128445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Order Id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Numeric,</a:t>
            </a:r>
            <a:br>
              <a:rPr lang="en-US" sz="2200" b="0" kern="0" spc="100" dirty="0">
                <a:solidFill>
                  <a:srgbClr val="FFFAF5"/>
                </a:solidFill>
              </a:rPr>
            </a:br>
            <a:r>
              <a:rPr lang="en-US" sz="2200" b="0" kern="0" spc="100" dirty="0">
                <a:solidFill>
                  <a:srgbClr val="FFFAF5"/>
                </a:solidFill>
              </a:rPr>
              <a:t>counts orders placed</a:t>
            </a:r>
            <a:endParaRPr lang="en-US" sz="2200" kern="0" dirty="0"/>
          </a:p>
        </p:txBody>
      </p:sp>
    </p:spTree>
    <p:extLst>
      <p:ext uri="{BB962C8B-B14F-4D97-AF65-F5344CB8AC3E}">
        <p14:creationId xmlns:p14="http://schemas.microsoft.com/office/powerpoint/2010/main" val="3935053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5180330"/>
            <a:chOff x="0" y="0"/>
            <a:chExt cx="18288000" cy="5180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51476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104054"/>
              <a:ext cx="18288000" cy="76200"/>
            </a:xfrm>
            <a:custGeom>
              <a:avLst/>
              <a:gdLst/>
              <a:ahLst/>
              <a:cxnLst/>
              <a:rect l="l" t="t" r="r" b="b"/>
              <a:pathLst>
                <a:path w="18288000" h="76200">
                  <a:moveTo>
                    <a:pt x="0" y="0"/>
                  </a:moveTo>
                  <a:lnTo>
                    <a:pt x="18287999" y="0"/>
                  </a:lnTo>
                  <a:lnTo>
                    <a:pt x="182879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543419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18287998" y="743580"/>
                </a:moveTo>
                <a:lnTo>
                  <a:pt x="0" y="743580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4358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12230" y="5182812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93638" y="5143500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23095" y="5143500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16090" y="1429941"/>
            <a:ext cx="5481955" cy="1362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750" b="0" spc="65" dirty="0">
                <a:latin typeface="Georgia"/>
                <a:cs typeface="Georgia"/>
              </a:rPr>
              <a:t>Lift</a:t>
            </a:r>
            <a:r>
              <a:rPr sz="8750" b="0" spc="-300" dirty="0">
                <a:latin typeface="Georgia"/>
                <a:cs typeface="Georgia"/>
              </a:rPr>
              <a:t> </a:t>
            </a:r>
            <a:r>
              <a:rPr sz="8750" b="0" spc="215" dirty="0">
                <a:latin typeface="Georgia"/>
                <a:cs typeface="Georgia"/>
              </a:rPr>
              <a:t>Values</a:t>
            </a:r>
            <a:endParaRPr sz="875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23138" y="5182812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74641" y="8551937"/>
            <a:ext cx="3476624" cy="6667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406253" y="5946264"/>
            <a:ext cx="3142615" cy="211772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656590">
              <a:lnSpc>
                <a:spcPct val="100000"/>
              </a:lnSpc>
              <a:spcBef>
                <a:spcPts val="1350"/>
              </a:spcBef>
            </a:pPr>
            <a:r>
              <a:rPr sz="2900" spc="-170" dirty="0">
                <a:solidFill>
                  <a:srgbClr val="FF7840"/>
                </a:solidFill>
                <a:latin typeface="Arial"/>
                <a:cs typeface="Arial"/>
              </a:rPr>
              <a:t>DEFINITION</a:t>
            </a: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10100"/>
              </a:lnSpc>
              <a:spcBef>
                <a:spcPts val="640"/>
              </a:spcBef>
            </a:pPr>
            <a:r>
              <a:rPr sz="2100" spc="-26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li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k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40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29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5" dirty="0">
                <a:solidFill>
                  <a:srgbClr val="FF7840"/>
                </a:solidFill>
                <a:latin typeface="Arial"/>
                <a:cs typeface="Arial"/>
              </a:rPr>
              <a:t>s 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40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8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5" dirty="0">
                <a:solidFill>
                  <a:srgbClr val="FF7840"/>
                </a:solidFill>
                <a:latin typeface="Arial"/>
                <a:cs typeface="Arial"/>
              </a:rPr>
              <a:t>s 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il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lli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65" dirty="0">
                <a:solidFill>
                  <a:srgbClr val="FF7840"/>
                </a:solidFill>
                <a:latin typeface="Arial"/>
                <a:cs typeface="Arial"/>
              </a:rPr>
              <a:t>g  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40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29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06253" y="8390813"/>
            <a:ext cx="314198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sz="2100" spc="-26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li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 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84991" y="5906819"/>
            <a:ext cx="2995295" cy="211772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2900" spc="-185" dirty="0">
                <a:solidFill>
                  <a:srgbClr val="FF7840"/>
                </a:solidFill>
                <a:latin typeface="Arial"/>
                <a:cs typeface="Arial"/>
              </a:rPr>
              <a:t>VALUE</a:t>
            </a:r>
            <a:endParaRPr sz="2900">
              <a:latin typeface="Arial"/>
              <a:cs typeface="Arial"/>
            </a:endParaRPr>
          </a:p>
          <a:p>
            <a:pPr marL="12700" marR="5080" algn="ctr">
              <a:lnSpc>
                <a:spcPct val="110100"/>
              </a:lnSpc>
              <a:spcBef>
                <a:spcPts val="640"/>
              </a:spcBef>
            </a:pPr>
            <a:r>
              <a:rPr sz="2100" spc="-195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o 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ri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0" dirty="0">
                <a:solidFill>
                  <a:srgbClr val="FF7840"/>
                </a:solidFill>
                <a:latin typeface="Arial"/>
                <a:cs typeface="Arial"/>
              </a:rPr>
              <a:t>m 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ri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04042" y="5946264"/>
            <a:ext cx="2816225" cy="282257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2900" spc="-235" dirty="0">
                <a:solidFill>
                  <a:srgbClr val="FF7840"/>
                </a:solidFill>
                <a:latin typeface="Arial"/>
                <a:cs typeface="Arial"/>
              </a:rPr>
              <a:t>SORTING</a:t>
            </a:r>
            <a:endParaRPr sz="2900">
              <a:latin typeface="Arial"/>
              <a:cs typeface="Arial"/>
            </a:endParaRPr>
          </a:p>
          <a:p>
            <a:pPr marL="12700" marR="5080" indent="-635" algn="ctr">
              <a:lnSpc>
                <a:spcPct val="110100"/>
              </a:lnSpc>
              <a:spcBef>
                <a:spcPts val="640"/>
              </a:spcBef>
            </a:pPr>
            <a:r>
              <a:rPr sz="2100" spc="-204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li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 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60" dirty="0">
                <a:solidFill>
                  <a:srgbClr val="FF7840"/>
                </a:solidFill>
                <a:latin typeface="Arial"/>
                <a:cs typeface="Arial"/>
              </a:rPr>
              <a:t>d 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ss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65" dirty="0">
                <a:solidFill>
                  <a:srgbClr val="FF7840"/>
                </a:solidFill>
                <a:latin typeface="Arial"/>
                <a:cs typeface="Arial"/>
              </a:rPr>
              <a:t>g  </a:t>
            </a:r>
            <a:r>
              <a:rPr sz="2100" spc="-195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45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li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30" dirty="0">
                <a:solidFill>
                  <a:srgbClr val="FF7840"/>
                </a:solidFill>
                <a:latin typeface="Arial"/>
                <a:cs typeface="Arial"/>
              </a:rPr>
              <a:t>r 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84737" y="5906819"/>
            <a:ext cx="2854960" cy="247015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2900" spc="-180" dirty="0">
                <a:solidFill>
                  <a:srgbClr val="FF7840"/>
                </a:solidFill>
                <a:latin typeface="Arial"/>
                <a:cs typeface="Arial"/>
              </a:rPr>
              <a:t>CALCULATION</a:t>
            </a:r>
            <a:endParaRPr sz="2900">
              <a:latin typeface="Arial"/>
              <a:cs typeface="Arial"/>
            </a:endParaRPr>
          </a:p>
          <a:p>
            <a:pPr marL="12700" marR="5080" algn="ctr">
              <a:lnSpc>
                <a:spcPct val="110100"/>
              </a:lnSpc>
              <a:spcBef>
                <a:spcPts val="640"/>
              </a:spcBef>
            </a:pPr>
            <a:r>
              <a:rPr sz="2100" spc="-195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60" dirty="0">
                <a:solidFill>
                  <a:srgbClr val="FF7840"/>
                </a:solidFill>
                <a:latin typeface="Arial"/>
                <a:cs typeface="Arial"/>
              </a:rPr>
              <a:t>y  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75" dirty="0">
                <a:solidFill>
                  <a:srgbClr val="FF7840"/>
                </a:solidFill>
                <a:latin typeface="Arial"/>
                <a:cs typeface="Arial"/>
              </a:rPr>
              <a:t>"</a:t>
            </a:r>
            <a:r>
              <a:rPr sz="2100" spc="-204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10" dirty="0">
                <a:solidFill>
                  <a:srgbClr val="FF7840"/>
                </a:solidFill>
                <a:latin typeface="Arial"/>
                <a:cs typeface="Arial"/>
              </a:rPr>
              <a:t>A 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un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35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70" dirty="0">
                <a:solidFill>
                  <a:srgbClr val="FF7840"/>
                </a:solidFill>
                <a:latin typeface="Arial"/>
                <a:cs typeface="Arial"/>
              </a:rPr>
              <a:t>"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75" dirty="0">
                <a:solidFill>
                  <a:srgbClr val="FF7840"/>
                </a:solidFill>
                <a:latin typeface="Arial"/>
                <a:cs typeface="Arial"/>
              </a:rPr>
              <a:t>"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 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04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8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60" dirty="0">
                <a:solidFill>
                  <a:srgbClr val="FF7840"/>
                </a:solidFill>
                <a:latin typeface="Arial"/>
                <a:cs typeface="Arial"/>
              </a:rPr>
              <a:t>d  </a:t>
            </a:r>
            <a:r>
              <a:rPr sz="2100" spc="-204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pp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5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35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70" dirty="0">
                <a:solidFill>
                  <a:srgbClr val="FF7840"/>
                </a:solidFill>
                <a:latin typeface="Arial"/>
                <a:cs typeface="Arial"/>
              </a:rPr>
              <a:t>"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00161"/>
            <a:ext cx="4291330" cy="8978900"/>
          </a:xfrm>
          <a:custGeom>
            <a:avLst/>
            <a:gdLst/>
            <a:ahLst/>
            <a:cxnLst/>
            <a:rect l="l" t="t" r="r" b="b"/>
            <a:pathLst>
              <a:path w="4291330" h="8978900">
                <a:moveTo>
                  <a:pt x="3323209" y="2553043"/>
                </a:moveTo>
                <a:lnTo>
                  <a:pt x="3316401" y="2505951"/>
                </a:lnTo>
                <a:lnTo>
                  <a:pt x="3301746" y="2459342"/>
                </a:lnTo>
                <a:lnTo>
                  <a:pt x="3272993" y="2391587"/>
                </a:lnTo>
                <a:lnTo>
                  <a:pt x="3242538" y="2325776"/>
                </a:lnTo>
                <a:lnTo>
                  <a:pt x="3210471" y="2261882"/>
                </a:lnTo>
                <a:lnTo>
                  <a:pt x="3176867" y="2199881"/>
                </a:lnTo>
                <a:lnTo>
                  <a:pt x="3141840" y="2139746"/>
                </a:lnTo>
                <a:lnTo>
                  <a:pt x="3105467" y="2081453"/>
                </a:lnTo>
                <a:lnTo>
                  <a:pt x="3067837" y="2024976"/>
                </a:lnTo>
                <a:lnTo>
                  <a:pt x="3029051" y="1970303"/>
                </a:lnTo>
                <a:lnTo>
                  <a:pt x="2989211" y="1917395"/>
                </a:lnTo>
                <a:lnTo>
                  <a:pt x="2948381" y="1866239"/>
                </a:lnTo>
                <a:lnTo>
                  <a:pt x="2906674" y="1816798"/>
                </a:lnTo>
                <a:lnTo>
                  <a:pt x="2864180" y="1769059"/>
                </a:lnTo>
                <a:lnTo>
                  <a:pt x="2820987" y="1722996"/>
                </a:lnTo>
                <a:lnTo>
                  <a:pt x="2777185" y="1678571"/>
                </a:lnTo>
                <a:lnTo>
                  <a:pt x="2732862" y="1635785"/>
                </a:lnTo>
                <a:lnTo>
                  <a:pt x="2688120" y="1594599"/>
                </a:lnTo>
                <a:lnTo>
                  <a:pt x="2643047" y="1554988"/>
                </a:lnTo>
                <a:lnTo>
                  <a:pt x="2597734" y="1516926"/>
                </a:lnTo>
                <a:lnTo>
                  <a:pt x="2552268" y="1480388"/>
                </a:lnTo>
                <a:lnTo>
                  <a:pt x="2506751" y="1445361"/>
                </a:lnTo>
                <a:lnTo>
                  <a:pt x="2461272" y="1411820"/>
                </a:lnTo>
                <a:lnTo>
                  <a:pt x="2415921" y="1379728"/>
                </a:lnTo>
                <a:lnTo>
                  <a:pt x="2370785" y="1349070"/>
                </a:lnTo>
                <a:lnTo>
                  <a:pt x="2325967" y="1319809"/>
                </a:lnTo>
                <a:lnTo>
                  <a:pt x="2281555" y="1291945"/>
                </a:lnTo>
                <a:lnTo>
                  <a:pt x="2237625" y="1265428"/>
                </a:lnTo>
                <a:lnTo>
                  <a:pt x="2194293" y="1240256"/>
                </a:lnTo>
                <a:lnTo>
                  <a:pt x="2151634" y="1216380"/>
                </a:lnTo>
                <a:lnTo>
                  <a:pt x="2109749" y="1193800"/>
                </a:lnTo>
                <a:lnTo>
                  <a:pt x="2068728" y="1172476"/>
                </a:lnTo>
                <a:lnTo>
                  <a:pt x="2028672" y="1152398"/>
                </a:lnTo>
                <a:lnTo>
                  <a:pt x="1989645" y="1133525"/>
                </a:lnTo>
                <a:lnTo>
                  <a:pt x="1951761" y="1115847"/>
                </a:lnTo>
                <a:lnTo>
                  <a:pt x="1915109" y="1099337"/>
                </a:lnTo>
                <a:lnTo>
                  <a:pt x="1879790" y="1083957"/>
                </a:lnTo>
                <a:lnTo>
                  <a:pt x="1782648" y="1044422"/>
                </a:lnTo>
                <a:lnTo>
                  <a:pt x="1726196" y="1023327"/>
                </a:lnTo>
                <a:lnTo>
                  <a:pt x="1677225" y="1006208"/>
                </a:lnTo>
                <a:lnTo>
                  <a:pt x="1619440" y="987564"/>
                </a:lnTo>
                <a:lnTo>
                  <a:pt x="1571002" y="973645"/>
                </a:lnTo>
                <a:lnTo>
                  <a:pt x="1522857" y="965225"/>
                </a:lnTo>
                <a:lnTo>
                  <a:pt x="1475244" y="964615"/>
                </a:lnTo>
                <a:lnTo>
                  <a:pt x="1428927" y="971410"/>
                </a:lnTo>
                <a:lnTo>
                  <a:pt x="1384655" y="985164"/>
                </a:lnTo>
                <a:lnTo>
                  <a:pt x="1343190" y="1005408"/>
                </a:lnTo>
                <a:lnTo>
                  <a:pt x="1305306" y="1031735"/>
                </a:lnTo>
                <a:lnTo>
                  <a:pt x="1271739" y="1063675"/>
                </a:lnTo>
                <a:lnTo>
                  <a:pt x="1243253" y="1100797"/>
                </a:lnTo>
                <a:lnTo>
                  <a:pt x="1220609" y="1142657"/>
                </a:lnTo>
                <a:lnTo>
                  <a:pt x="1204556" y="1188821"/>
                </a:lnTo>
                <a:lnTo>
                  <a:pt x="1196136" y="1236954"/>
                </a:lnTo>
                <a:lnTo>
                  <a:pt x="1195527" y="1284528"/>
                </a:lnTo>
                <a:lnTo>
                  <a:pt x="1202283" y="1330794"/>
                </a:lnTo>
                <a:lnTo>
                  <a:pt x="1215986" y="1374978"/>
                </a:lnTo>
                <a:lnTo>
                  <a:pt x="1236179" y="1416354"/>
                </a:lnTo>
                <a:lnTo>
                  <a:pt x="1262443" y="1454162"/>
                </a:lnTo>
                <a:lnTo>
                  <a:pt x="1294320" y="1487652"/>
                </a:lnTo>
                <a:lnTo>
                  <a:pt x="1331391" y="1516062"/>
                </a:lnTo>
                <a:lnTo>
                  <a:pt x="1373212" y="1538668"/>
                </a:lnTo>
                <a:lnTo>
                  <a:pt x="1422069" y="1555445"/>
                </a:lnTo>
                <a:lnTo>
                  <a:pt x="1452397" y="1564665"/>
                </a:lnTo>
                <a:lnTo>
                  <a:pt x="1489354" y="1576946"/>
                </a:lnTo>
                <a:lnTo>
                  <a:pt x="1538084" y="1594497"/>
                </a:lnTo>
                <a:lnTo>
                  <a:pt x="1597215" y="1617586"/>
                </a:lnTo>
                <a:lnTo>
                  <a:pt x="1665376" y="1646516"/>
                </a:lnTo>
                <a:lnTo>
                  <a:pt x="1702409" y="1663255"/>
                </a:lnTo>
                <a:lnTo>
                  <a:pt x="1741182" y="1681568"/>
                </a:lnTo>
                <a:lnTo>
                  <a:pt x="1781517" y="1701469"/>
                </a:lnTo>
                <a:lnTo>
                  <a:pt x="1823250" y="1723021"/>
                </a:lnTo>
                <a:lnTo>
                  <a:pt x="1866201" y="1746250"/>
                </a:lnTo>
                <a:lnTo>
                  <a:pt x="1910194" y="1771180"/>
                </a:lnTo>
                <a:lnTo>
                  <a:pt x="1955076" y="1797862"/>
                </a:lnTo>
                <a:lnTo>
                  <a:pt x="2000656" y="1826336"/>
                </a:lnTo>
                <a:lnTo>
                  <a:pt x="2046782" y="1856625"/>
                </a:lnTo>
                <a:lnTo>
                  <a:pt x="2093252" y="1888769"/>
                </a:lnTo>
                <a:lnTo>
                  <a:pt x="2139924" y="1922805"/>
                </a:lnTo>
                <a:lnTo>
                  <a:pt x="2186597" y="1958759"/>
                </a:lnTo>
                <a:lnTo>
                  <a:pt x="2233130" y="1996694"/>
                </a:lnTo>
                <a:lnTo>
                  <a:pt x="2279319" y="2036622"/>
                </a:lnTo>
                <a:lnTo>
                  <a:pt x="2325014" y="2078583"/>
                </a:lnTo>
                <a:lnTo>
                  <a:pt x="2370036" y="2122614"/>
                </a:lnTo>
                <a:lnTo>
                  <a:pt x="2414219" y="2168766"/>
                </a:lnTo>
                <a:lnTo>
                  <a:pt x="2457373" y="2217051"/>
                </a:lnTo>
                <a:lnTo>
                  <a:pt x="2499334" y="2267534"/>
                </a:lnTo>
                <a:lnTo>
                  <a:pt x="2539949" y="2320213"/>
                </a:lnTo>
                <a:lnTo>
                  <a:pt x="2579014" y="2375166"/>
                </a:lnTo>
                <a:lnTo>
                  <a:pt x="2616377" y="2432393"/>
                </a:lnTo>
                <a:lnTo>
                  <a:pt x="2651861" y="2491956"/>
                </a:lnTo>
                <a:lnTo>
                  <a:pt x="2685288" y="2553868"/>
                </a:lnTo>
                <a:lnTo>
                  <a:pt x="2716492" y="2618194"/>
                </a:lnTo>
                <a:lnTo>
                  <a:pt x="2745308" y="2684945"/>
                </a:lnTo>
                <a:lnTo>
                  <a:pt x="2769400" y="2732074"/>
                </a:lnTo>
                <a:lnTo>
                  <a:pt x="2800426" y="2773159"/>
                </a:lnTo>
                <a:lnTo>
                  <a:pt x="2837357" y="2807741"/>
                </a:lnTo>
                <a:lnTo>
                  <a:pt x="2879179" y="2835402"/>
                </a:lnTo>
                <a:lnTo>
                  <a:pt x="2924848" y="2855696"/>
                </a:lnTo>
                <a:lnTo>
                  <a:pt x="2973336" y="2868193"/>
                </a:lnTo>
                <a:lnTo>
                  <a:pt x="3023616" y="2872460"/>
                </a:lnTo>
                <a:lnTo>
                  <a:pt x="3051873" y="2871114"/>
                </a:lnTo>
                <a:lnTo>
                  <a:pt x="3108401" y="2860141"/>
                </a:lnTo>
                <a:lnTo>
                  <a:pt x="3179965" y="2828442"/>
                </a:lnTo>
                <a:lnTo>
                  <a:pt x="3218497" y="2800553"/>
                </a:lnTo>
                <a:lnTo>
                  <a:pt x="3251581" y="2767495"/>
                </a:lnTo>
                <a:lnTo>
                  <a:pt x="3278873" y="2730093"/>
                </a:lnTo>
                <a:lnTo>
                  <a:pt x="3300018" y="2689148"/>
                </a:lnTo>
                <a:lnTo>
                  <a:pt x="3314674" y="2645448"/>
                </a:lnTo>
                <a:lnTo>
                  <a:pt x="3322523" y="2599817"/>
                </a:lnTo>
                <a:lnTo>
                  <a:pt x="3323209" y="2553043"/>
                </a:lnTo>
                <a:close/>
              </a:path>
              <a:path w="4291330" h="8978900">
                <a:moveTo>
                  <a:pt x="4290822" y="3009900"/>
                </a:moveTo>
                <a:lnTo>
                  <a:pt x="4287571" y="2971800"/>
                </a:lnTo>
                <a:lnTo>
                  <a:pt x="4283100" y="2921000"/>
                </a:lnTo>
                <a:lnTo>
                  <a:pt x="4277944" y="2882900"/>
                </a:lnTo>
                <a:lnTo>
                  <a:pt x="4272127" y="2832100"/>
                </a:lnTo>
                <a:lnTo>
                  <a:pt x="4265650" y="2781300"/>
                </a:lnTo>
                <a:lnTo>
                  <a:pt x="4258513" y="2743200"/>
                </a:lnTo>
                <a:lnTo>
                  <a:pt x="4250728" y="2692400"/>
                </a:lnTo>
                <a:lnTo>
                  <a:pt x="4242295" y="2654300"/>
                </a:lnTo>
                <a:lnTo>
                  <a:pt x="4233227" y="2603500"/>
                </a:lnTo>
                <a:lnTo>
                  <a:pt x="4223512" y="2565400"/>
                </a:lnTo>
                <a:lnTo>
                  <a:pt x="4213161" y="2514600"/>
                </a:lnTo>
                <a:lnTo>
                  <a:pt x="4202188" y="2476500"/>
                </a:lnTo>
                <a:lnTo>
                  <a:pt x="4190593" y="2425700"/>
                </a:lnTo>
                <a:lnTo>
                  <a:pt x="4178376" y="2387600"/>
                </a:lnTo>
                <a:lnTo>
                  <a:pt x="4165549" y="2336800"/>
                </a:lnTo>
                <a:lnTo>
                  <a:pt x="4152112" y="2298700"/>
                </a:lnTo>
                <a:lnTo>
                  <a:pt x="4138079" y="2247900"/>
                </a:lnTo>
                <a:lnTo>
                  <a:pt x="4123436" y="2209800"/>
                </a:lnTo>
                <a:lnTo>
                  <a:pt x="4108208" y="2171700"/>
                </a:lnTo>
                <a:lnTo>
                  <a:pt x="4092384" y="2120900"/>
                </a:lnTo>
                <a:lnTo>
                  <a:pt x="4075976" y="2082800"/>
                </a:lnTo>
                <a:lnTo>
                  <a:pt x="4058983" y="2044700"/>
                </a:lnTo>
                <a:lnTo>
                  <a:pt x="4041419" y="1993900"/>
                </a:lnTo>
                <a:lnTo>
                  <a:pt x="4023296" y="1955800"/>
                </a:lnTo>
                <a:lnTo>
                  <a:pt x="4004589" y="1917700"/>
                </a:lnTo>
                <a:lnTo>
                  <a:pt x="3985336" y="1879600"/>
                </a:lnTo>
                <a:lnTo>
                  <a:pt x="3965524" y="1828800"/>
                </a:lnTo>
                <a:lnTo>
                  <a:pt x="3945153" y="1790700"/>
                </a:lnTo>
                <a:lnTo>
                  <a:pt x="3924249" y="1752600"/>
                </a:lnTo>
                <a:lnTo>
                  <a:pt x="3902799" y="1714500"/>
                </a:lnTo>
                <a:lnTo>
                  <a:pt x="3880802" y="1676400"/>
                </a:lnTo>
                <a:lnTo>
                  <a:pt x="3858285" y="1638300"/>
                </a:lnTo>
                <a:lnTo>
                  <a:pt x="3835235" y="1600200"/>
                </a:lnTo>
                <a:lnTo>
                  <a:pt x="3811663" y="1562100"/>
                </a:lnTo>
                <a:lnTo>
                  <a:pt x="3787584" y="1524000"/>
                </a:lnTo>
                <a:lnTo>
                  <a:pt x="3762984" y="1485900"/>
                </a:lnTo>
                <a:lnTo>
                  <a:pt x="3737876" y="1447800"/>
                </a:lnTo>
                <a:lnTo>
                  <a:pt x="3712273" y="1409700"/>
                </a:lnTo>
                <a:lnTo>
                  <a:pt x="3686162" y="1371600"/>
                </a:lnTo>
                <a:lnTo>
                  <a:pt x="3659555" y="1333500"/>
                </a:lnTo>
                <a:lnTo>
                  <a:pt x="3632466" y="1308100"/>
                </a:lnTo>
                <a:lnTo>
                  <a:pt x="3604895" y="1270000"/>
                </a:lnTo>
                <a:lnTo>
                  <a:pt x="3576853" y="1231900"/>
                </a:lnTo>
                <a:lnTo>
                  <a:pt x="3548329" y="1193800"/>
                </a:lnTo>
                <a:lnTo>
                  <a:pt x="3519322" y="1168400"/>
                </a:lnTo>
                <a:lnTo>
                  <a:pt x="3489871" y="1130300"/>
                </a:lnTo>
                <a:lnTo>
                  <a:pt x="3459950" y="1092200"/>
                </a:lnTo>
                <a:lnTo>
                  <a:pt x="3429584" y="1066800"/>
                </a:lnTo>
                <a:lnTo>
                  <a:pt x="3398761" y="1028700"/>
                </a:lnTo>
                <a:lnTo>
                  <a:pt x="3367481" y="1003300"/>
                </a:lnTo>
                <a:lnTo>
                  <a:pt x="3335782" y="965200"/>
                </a:lnTo>
                <a:lnTo>
                  <a:pt x="3303638" y="939800"/>
                </a:lnTo>
                <a:lnTo>
                  <a:pt x="3271062" y="901700"/>
                </a:lnTo>
                <a:lnTo>
                  <a:pt x="3238055" y="876300"/>
                </a:lnTo>
                <a:lnTo>
                  <a:pt x="3204641" y="838200"/>
                </a:lnTo>
                <a:lnTo>
                  <a:pt x="3136544" y="787400"/>
                </a:lnTo>
                <a:lnTo>
                  <a:pt x="3101898" y="749300"/>
                </a:lnTo>
                <a:lnTo>
                  <a:pt x="3031375" y="698500"/>
                </a:lnTo>
                <a:lnTo>
                  <a:pt x="2959303" y="647700"/>
                </a:lnTo>
                <a:lnTo>
                  <a:pt x="2885681" y="596900"/>
                </a:lnTo>
                <a:lnTo>
                  <a:pt x="2848318" y="571500"/>
                </a:lnTo>
                <a:lnTo>
                  <a:pt x="2734018" y="495300"/>
                </a:lnTo>
                <a:lnTo>
                  <a:pt x="2616543" y="419100"/>
                </a:lnTo>
                <a:lnTo>
                  <a:pt x="2576703" y="406400"/>
                </a:lnTo>
                <a:lnTo>
                  <a:pt x="2496007" y="355600"/>
                </a:lnTo>
                <a:lnTo>
                  <a:pt x="2455176" y="342900"/>
                </a:lnTo>
                <a:lnTo>
                  <a:pt x="2414016" y="317500"/>
                </a:lnTo>
                <a:lnTo>
                  <a:pt x="2372550" y="304800"/>
                </a:lnTo>
                <a:lnTo>
                  <a:pt x="2330767" y="279400"/>
                </a:lnTo>
                <a:lnTo>
                  <a:pt x="2288692" y="266700"/>
                </a:lnTo>
                <a:lnTo>
                  <a:pt x="2246299" y="241300"/>
                </a:lnTo>
                <a:lnTo>
                  <a:pt x="2160638" y="215900"/>
                </a:lnTo>
                <a:lnTo>
                  <a:pt x="2117382" y="190500"/>
                </a:lnTo>
                <a:lnTo>
                  <a:pt x="1670075" y="63500"/>
                </a:lnTo>
                <a:lnTo>
                  <a:pt x="1623974" y="63500"/>
                </a:lnTo>
                <a:lnTo>
                  <a:pt x="1531112" y="38100"/>
                </a:lnTo>
                <a:lnTo>
                  <a:pt x="1484337" y="38100"/>
                </a:lnTo>
                <a:lnTo>
                  <a:pt x="1437360" y="25400"/>
                </a:lnTo>
                <a:lnTo>
                  <a:pt x="1390167" y="25400"/>
                </a:lnTo>
                <a:lnTo>
                  <a:pt x="1342771" y="12700"/>
                </a:lnTo>
                <a:lnTo>
                  <a:pt x="1295184" y="12700"/>
                </a:lnTo>
                <a:lnTo>
                  <a:pt x="1247381" y="0"/>
                </a:lnTo>
                <a:lnTo>
                  <a:pt x="666242" y="0"/>
                </a:lnTo>
                <a:lnTo>
                  <a:pt x="618451" y="12700"/>
                </a:lnTo>
                <a:lnTo>
                  <a:pt x="570852" y="12700"/>
                </a:lnTo>
                <a:lnTo>
                  <a:pt x="523455" y="25400"/>
                </a:lnTo>
                <a:lnTo>
                  <a:pt x="476262" y="25400"/>
                </a:lnTo>
                <a:lnTo>
                  <a:pt x="429285" y="38100"/>
                </a:lnTo>
                <a:lnTo>
                  <a:pt x="382524" y="38100"/>
                </a:lnTo>
                <a:lnTo>
                  <a:pt x="289648" y="63500"/>
                </a:lnTo>
                <a:lnTo>
                  <a:pt x="243547" y="63500"/>
                </a:lnTo>
                <a:lnTo>
                  <a:pt x="16675" y="127000"/>
                </a:lnTo>
                <a:lnTo>
                  <a:pt x="0" y="127000"/>
                </a:lnTo>
                <a:lnTo>
                  <a:pt x="0" y="762000"/>
                </a:lnTo>
                <a:lnTo>
                  <a:pt x="20193" y="749300"/>
                </a:lnTo>
                <a:lnTo>
                  <a:pt x="381520" y="647700"/>
                </a:lnTo>
                <a:lnTo>
                  <a:pt x="428066" y="647700"/>
                </a:lnTo>
                <a:lnTo>
                  <a:pt x="521970" y="622300"/>
                </a:lnTo>
                <a:lnTo>
                  <a:pt x="569328" y="622300"/>
                </a:lnTo>
                <a:lnTo>
                  <a:pt x="616940" y="609600"/>
                </a:lnTo>
                <a:lnTo>
                  <a:pt x="712914" y="609600"/>
                </a:lnTo>
                <a:lnTo>
                  <a:pt x="761250" y="596900"/>
                </a:lnTo>
                <a:lnTo>
                  <a:pt x="1152448" y="596900"/>
                </a:lnTo>
                <a:lnTo>
                  <a:pt x="1200797" y="609600"/>
                </a:lnTo>
                <a:lnTo>
                  <a:pt x="1296758" y="609600"/>
                </a:lnTo>
                <a:lnTo>
                  <a:pt x="1344371" y="622300"/>
                </a:lnTo>
                <a:lnTo>
                  <a:pt x="1391729" y="622300"/>
                </a:lnTo>
                <a:lnTo>
                  <a:pt x="1485633" y="647700"/>
                </a:lnTo>
                <a:lnTo>
                  <a:pt x="1532166" y="647700"/>
                </a:lnTo>
                <a:lnTo>
                  <a:pt x="1893493" y="749300"/>
                </a:lnTo>
                <a:lnTo>
                  <a:pt x="1937169" y="774700"/>
                </a:lnTo>
                <a:lnTo>
                  <a:pt x="2023478" y="800100"/>
                </a:lnTo>
                <a:lnTo>
                  <a:pt x="2066074" y="825500"/>
                </a:lnTo>
                <a:lnTo>
                  <a:pt x="2108301" y="838200"/>
                </a:lnTo>
                <a:lnTo>
                  <a:pt x="2150148" y="863600"/>
                </a:lnTo>
                <a:lnTo>
                  <a:pt x="2191601" y="876300"/>
                </a:lnTo>
                <a:lnTo>
                  <a:pt x="2273312" y="927100"/>
                </a:lnTo>
                <a:lnTo>
                  <a:pt x="2313546" y="939800"/>
                </a:lnTo>
                <a:lnTo>
                  <a:pt x="2392769" y="990600"/>
                </a:lnTo>
                <a:lnTo>
                  <a:pt x="2470251" y="1041400"/>
                </a:lnTo>
                <a:lnTo>
                  <a:pt x="2545943" y="1092200"/>
                </a:lnTo>
                <a:lnTo>
                  <a:pt x="2619781" y="1143000"/>
                </a:lnTo>
                <a:lnTo>
                  <a:pt x="2691701" y="1193800"/>
                </a:lnTo>
                <a:lnTo>
                  <a:pt x="2726931" y="1219200"/>
                </a:lnTo>
                <a:lnTo>
                  <a:pt x="2761665" y="1257300"/>
                </a:lnTo>
                <a:lnTo>
                  <a:pt x="2795879" y="1282700"/>
                </a:lnTo>
                <a:lnTo>
                  <a:pt x="2829585" y="1308100"/>
                </a:lnTo>
                <a:lnTo>
                  <a:pt x="2862770" y="1346200"/>
                </a:lnTo>
                <a:lnTo>
                  <a:pt x="2895435" y="1371600"/>
                </a:lnTo>
                <a:lnTo>
                  <a:pt x="2927553" y="1409700"/>
                </a:lnTo>
                <a:lnTo>
                  <a:pt x="2959138" y="1435100"/>
                </a:lnTo>
                <a:lnTo>
                  <a:pt x="2990164" y="1473200"/>
                </a:lnTo>
                <a:lnTo>
                  <a:pt x="3020631" y="1498600"/>
                </a:lnTo>
                <a:lnTo>
                  <a:pt x="3050540" y="1536700"/>
                </a:lnTo>
                <a:lnTo>
                  <a:pt x="3079864" y="1574800"/>
                </a:lnTo>
                <a:lnTo>
                  <a:pt x="3108617" y="1612900"/>
                </a:lnTo>
                <a:lnTo>
                  <a:pt x="3136785" y="1638300"/>
                </a:lnTo>
                <a:lnTo>
                  <a:pt x="3164357" y="1676400"/>
                </a:lnTo>
                <a:lnTo>
                  <a:pt x="3191319" y="1714500"/>
                </a:lnTo>
                <a:lnTo>
                  <a:pt x="3217684" y="1752600"/>
                </a:lnTo>
                <a:lnTo>
                  <a:pt x="3243427" y="1790700"/>
                </a:lnTo>
                <a:lnTo>
                  <a:pt x="3268548" y="1828800"/>
                </a:lnTo>
                <a:lnTo>
                  <a:pt x="3293033" y="1866900"/>
                </a:lnTo>
                <a:lnTo>
                  <a:pt x="3316884" y="1905000"/>
                </a:lnTo>
                <a:lnTo>
                  <a:pt x="3340087" y="1943100"/>
                </a:lnTo>
                <a:lnTo>
                  <a:pt x="3362642" y="1981200"/>
                </a:lnTo>
                <a:lnTo>
                  <a:pt x="3384524" y="2019300"/>
                </a:lnTo>
                <a:lnTo>
                  <a:pt x="3405746" y="2057400"/>
                </a:lnTo>
                <a:lnTo>
                  <a:pt x="3426295" y="2095500"/>
                </a:lnTo>
                <a:lnTo>
                  <a:pt x="3446157" y="2133600"/>
                </a:lnTo>
                <a:lnTo>
                  <a:pt x="3465334" y="2184400"/>
                </a:lnTo>
                <a:lnTo>
                  <a:pt x="3483813" y="2222500"/>
                </a:lnTo>
                <a:lnTo>
                  <a:pt x="3501593" y="2260600"/>
                </a:lnTo>
                <a:lnTo>
                  <a:pt x="3518662" y="2298700"/>
                </a:lnTo>
                <a:lnTo>
                  <a:pt x="3535007" y="2349500"/>
                </a:lnTo>
                <a:lnTo>
                  <a:pt x="3550628" y="2387600"/>
                </a:lnTo>
                <a:lnTo>
                  <a:pt x="3565512" y="2438400"/>
                </a:lnTo>
                <a:lnTo>
                  <a:pt x="3579647" y="2476500"/>
                </a:lnTo>
                <a:lnTo>
                  <a:pt x="3593046" y="2514600"/>
                </a:lnTo>
                <a:lnTo>
                  <a:pt x="3605695" y="2565400"/>
                </a:lnTo>
                <a:lnTo>
                  <a:pt x="3617569" y="2603500"/>
                </a:lnTo>
                <a:lnTo>
                  <a:pt x="3628682" y="2654300"/>
                </a:lnTo>
                <a:lnTo>
                  <a:pt x="3639007" y="2692400"/>
                </a:lnTo>
                <a:lnTo>
                  <a:pt x="3648557" y="2743200"/>
                </a:lnTo>
                <a:lnTo>
                  <a:pt x="3657308" y="2794000"/>
                </a:lnTo>
                <a:lnTo>
                  <a:pt x="3665270" y="2832100"/>
                </a:lnTo>
                <a:lnTo>
                  <a:pt x="3672421" y="2882900"/>
                </a:lnTo>
                <a:lnTo>
                  <a:pt x="3678758" y="2921000"/>
                </a:lnTo>
                <a:lnTo>
                  <a:pt x="3684270" y="2971800"/>
                </a:lnTo>
                <a:lnTo>
                  <a:pt x="3688956" y="3022600"/>
                </a:lnTo>
                <a:lnTo>
                  <a:pt x="3692804" y="3060700"/>
                </a:lnTo>
                <a:lnTo>
                  <a:pt x="3695814" y="3111500"/>
                </a:lnTo>
                <a:lnTo>
                  <a:pt x="3697973" y="3162300"/>
                </a:lnTo>
                <a:lnTo>
                  <a:pt x="3699268" y="3213100"/>
                </a:lnTo>
                <a:lnTo>
                  <a:pt x="3699713" y="3251200"/>
                </a:lnTo>
                <a:lnTo>
                  <a:pt x="3699040" y="3314700"/>
                </a:lnTo>
                <a:lnTo>
                  <a:pt x="3697059" y="3365500"/>
                </a:lnTo>
                <a:lnTo>
                  <a:pt x="3693795" y="3416300"/>
                </a:lnTo>
                <a:lnTo>
                  <a:pt x="3689273" y="3467100"/>
                </a:lnTo>
                <a:lnTo>
                  <a:pt x="3683520" y="3517900"/>
                </a:lnTo>
                <a:lnTo>
                  <a:pt x="3676586" y="3568700"/>
                </a:lnTo>
                <a:lnTo>
                  <a:pt x="3668496" y="3619500"/>
                </a:lnTo>
                <a:lnTo>
                  <a:pt x="3659263" y="3670300"/>
                </a:lnTo>
                <a:lnTo>
                  <a:pt x="3648938" y="3721100"/>
                </a:lnTo>
                <a:lnTo>
                  <a:pt x="3637534" y="3759200"/>
                </a:lnTo>
                <a:lnTo>
                  <a:pt x="3625100" y="3810000"/>
                </a:lnTo>
                <a:lnTo>
                  <a:pt x="3611651" y="3860800"/>
                </a:lnTo>
                <a:lnTo>
                  <a:pt x="3597224" y="3898900"/>
                </a:lnTo>
                <a:lnTo>
                  <a:pt x="3581844" y="3949700"/>
                </a:lnTo>
                <a:lnTo>
                  <a:pt x="3565563" y="4000500"/>
                </a:lnTo>
                <a:lnTo>
                  <a:pt x="3548380" y="4038600"/>
                </a:lnTo>
                <a:lnTo>
                  <a:pt x="3530346" y="4089400"/>
                </a:lnTo>
                <a:lnTo>
                  <a:pt x="3511499" y="4127500"/>
                </a:lnTo>
                <a:lnTo>
                  <a:pt x="3491839" y="4165600"/>
                </a:lnTo>
                <a:lnTo>
                  <a:pt x="3471430" y="4216400"/>
                </a:lnTo>
                <a:lnTo>
                  <a:pt x="3450272" y="4254500"/>
                </a:lnTo>
                <a:lnTo>
                  <a:pt x="3428428" y="4305300"/>
                </a:lnTo>
                <a:lnTo>
                  <a:pt x="3405898" y="4343400"/>
                </a:lnTo>
                <a:lnTo>
                  <a:pt x="3382746" y="4381500"/>
                </a:lnTo>
                <a:lnTo>
                  <a:pt x="3358972" y="4432300"/>
                </a:lnTo>
                <a:lnTo>
                  <a:pt x="3334613" y="4470400"/>
                </a:lnTo>
                <a:lnTo>
                  <a:pt x="3309709" y="4508500"/>
                </a:lnTo>
                <a:lnTo>
                  <a:pt x="3284283" y="4559300"/>
                </a:lnTo>
                <a:lnTo>
                  <a:pt x="3258375" y="4597400"/>
                </a:lnTo>
                <a:lnTo>
                  <a:pt x="3232010" y="4635500"/>
                </a:lnTo>
                <a:lnTo>
                  <a:pt x="3205213" y="4686300"/>
                </a:lnTo>
                <a:lnTo>
                  <a:pt x="3178022" y="4724400"/>
                </a:lnTo>
                <a:lnTo>
                  <a:pt x="3150463" y="4762500"/>
                </a:lnTo>
                <a:lnTo>
                  <a:pt x="3122561" y="4813300"/>
                </a:lnTo>
                <a:lnTo>
                  <a:pt x="3094367" y="4851400"/>
                </a:lnTo>
                <a:lnTo>
                  <a:pt x="3065894" y="4902200"/>
                </a:lnTo>
                <a:lnTo>
                  <a:pt x="3012452" y="4978400"/>
                </a:lnTo>
                <a:lnTo>
                  <a:pt x="2937510" y="5092700"/>
                </a:lnTo>
                <a:lnTo>
                  <a:pt x="2862059" y="5207000"/>
                </a:lnTo>
                <a:lnTo>
                  <a:pt x="2836926" y="5257800"/>
                </a:lnTo>
                <a:lnTo>
                  <a:pt x="2761970" y="5372100"/>
                </a:lnTo>
                <a:lnTo>
                  <a:pt x="2737231" y="5410200"/>
                </a:lnTo>
                <a:lnTo>
                  <a:pt x="2712656" y="5461000"/>
                </a:lnTo>
                <a:lnTo>
                  <a:pt x="2688285" y="5499100"/>
                </a:lnTo>
                <a:lnTo>
                  <a:pt x="2664129" y="5537200"/>
                </a:lnTo>
                <a:lnTo>
                  <a:pt x="2640241" y="5588000"/>
                </a:lnTo>
                <a:lnTo>
                  <a:pt x="2616631" y="5626100"/>
                </a:lnTo>
                <a:lnTo>
                  <a:pt x="2593327" y="5676900"/>
                </a:lnTo>
                <a:lnTo>
                  <a:pt x="2570365" y="5715000"/>
                </a:lnTo>
                <a:lnTo>
                  <a:pt x="2547785" y="5765800"/>
                </a:lnTo>
                <a:lnTo>
                  <a:pt x="2525585" y="5803900"/>
                </a:lnTo>
                <a:lnTo>
                  <a:pt x="2503817" y="5854700"/>
                </a:lnTo>
                <a:lnTo>
                  <a:pt x="2482507" y="5905500"/>
                </a:lnTo>
                <a:lnTo>
                  <a:pt x="2461666" y="5956300"/>
                </a:lnTo>
                <a:lnTo>
                  <a:pt x="2441346" y="5994400"/>
                </a:lnTo>
                <a:lnTo>
                  <a:pt x="2421572" y="6045200"/>
                </a:lnTo>
                <a:lnTo>
                  <a:pt x="2402344" y="6096000"/>
                </a:lnTo>
                <a:lnTo>
                  <a:pt x="2383726" y="6146800"/>
                </a:lnTo>
                <a:lnTo>
                  <a:pt x="2365730" y="6197600"/>
                </a:lnTo>
                <a:lnTo>
                  <a:pt x="2348382" y="6248400"/>
                </a:lnTo>
                <a:lnTo>
                  <a:pt x="2331720" y="6299200"/>
                </a:lnTo>
                <a:lnTo>
                  <a:pt x="2315768" y="6350000"/>
                </a:lnTo>
                <a:lnTo>
                  <a:pt x="2300554" y="6400800"/>
                </a:lnTo>
                <a:lnTo>
                  <a:pt x="2286101" y="6464300"/>
                </a:lnTo>
                <a:lnTo>
                  <a:pt x="1864321" y="6464300"/>
                </a:lnTo>
                <a:lnTo>
                  <a:pt x="1861718" y="6451600"/>
                </a:lnTo>
                <a:lnTo>
                  <a:pt x="1858759" y="6451600"/>
                </a:lnTo>
                <a:lnTo>
                  <a:pt x="1811934" y="6426200"/>
                </a:lnTo>
                <a:lnTo>
                  <a:pt x="1766150" y="6400800"/>
                </a:lnTo>
                <a:lnTo>
                  <a:pt x="1721396" y="6375400"/>
                </a:lnTo>
                <a:lnTo>
                  <a:pt x="1677657" y="6350000"/>
                </a:lnTo>
                <a:lnTo>
                  <a:pt x="1634921" y="6324600"/>
                </a:lnTo>
                <a:lnTo>
                  <a:pt x="1593164" y="6299200"/>
                </a:lnTo>
                <a:lnTo>
                  <a:pt x="1552397" y="6273800"/>
                </a:lnTo>
                <a:lnTo>
                  <a:pt x="1512595" y="6248400"/>
                </a:lnTo>
                <a:lnTo>
                  <a:pt x="1473758" y="6223000"/>
                </a:lnTo>
                <a:lnTo>
                  <a:pt x="1435849" y="6197600"/>
                </a:lnTo>
                <a:lnTo>
                  <a:pt x="1398879" y="6172200"/>
                </a:lnTo>
                <a:lnTo>
                  <a:pt x="1362824" y="6146800"/>
                </a:lnTo>
                <a:lnTo>
                  <a:pt x="1414932" y="6083300"/>
                </a:lnTo>
                <a:lnTo>
                  <a:pt x="1464183" y="6019800"/>
                </a:lnTo>
                <a:lnTo>
                  <a:pt x="1510677" y="5956300"/>
                </a:lnTo>
                <a:lnTo>
                  <a:pt x="1554480" y="5892800"/>
                </a:lnTo>
                <a:lnTo>
                  <a:pt x="1595678" y="5829300"/>
                </a:lnTo>
                <a:lnTo>
                  <a:pt x="1634350" y="5765800"/>
                </a:lnTo>
                <a:lnTo>
                  <a:pt x="1648841" y="5740400"/>
                </a:lnTo>
                <a:lnTo>
                  <a:pt x="1670583" y="5702300"/>
                </a:lnTo>
                <a:lnTo>
                  <a:pt x="1704441" y="5638800"/>
                </a:lnTo>
                <a:lnTo>
                  <a:pt x="1736026" y="5575300"/>
                </a:lnTo>
                <a:lnTo>
                  <a:pt x="1765388" y="5524500"/>
                </a:lnTo>
                <a:lnTo>
                  <a:pt x="1792630" y="5461000"/>
                </a:lnTo>
                <a:lnTo>
                  <a:pt x="1817827" y="5410200"/>
                </a:lnTo>
                <a:lnTo>
                  <a:pt x="1841068" y="5346700"/>
                </a:lnTo>
                <a:lnTo>
                  <a:pt x="1862404" y="5295900"/>
                </a:lnTo>
                <a:lnTo>
                  <a:pt x="1881936" y="5232400"/>
                </a:lnTo>
                <a:lnTo>
                  <a:pt x="1899754" y="5181600"/>
                </a:lnTo>
                <a:lnTo>
                  <a:pt x="1915909" y="5130800"/>
                </a:lnTo>
                <a:lnTo>
                  <a:pt x="1930501" y="5080000"/>
                </a:lnTo>
                <a:lnTo>
                  <a:pt x="1943608" y="5029200"/>
                </a:lnTo>
                <a:lnTo>
                  <a:pt x="1955304" y="4991100"/>
                </a:lnTo>
                <a:lnTo>
                  <a:pt x="1965667" y="4940300"/>
                </a:lnTo>
                <a:lnTo>
                  <a:pt x="1974786" y="4902200"/>
                </a:lnTo>
                <a:lnTo>
                  <a:pt x="1982749" y="4851400"/>
                </a:lnTo>
                <a:lnTo>
                  <a:pt x="1989607" y="4813300"/>
                </a:lnTo>
                <a:lnTo>
                  <a:pt x="1995462" y="4775200"/>
                </a:lnTo>
                <a:lnTo>
                  <a:pt x="2000389" y="4749800"/>
                </a:lnTo>
                <a:lnTo>
                  <a:pt x="2004466" y="4711700"/>
                </a:lnTo>
                <a:lnTo>
                  <a:pt x="2007768" y="4686300"/>
                </a:lnTo>
                <a:lnTo>
                  <a:pt x="2010384" y="4660900"/>
                </a:lnTo>
                <a:lnTo>
                  <a:pt x="2012391" y="4635500"/>
                </a:lnTo>
                <a:lnTo>
                  <a:pt x="2013864" y="4610100"/>
                </a:lnTo>
                <a:lnTo>
                  <a:pt x="2014893" y="4597400"/>
                </a:lnTo>
                <a:lnTo>
                  <a:pt x="2015553" y="4572000"/>
                </a:lnTo>
                <a:lnTo>
                  <a:pt x="2015921" y="4559300"/>
                </a:lnTo>
                <a:lnTo>
                  <a:pt x="2016074" y="4546600"/>
                </a:lnTo>
                <a:lnTo>
                  <a:pt x="2015007" y="4495800"/>
                </a:lnTo>
                <a:lnTo>
                  <a:pt x="2011832" y="4445000"/>
                </a:lnTo>
                <a:lnTo>
                  <a:pt x="2006625" y="4406900"/>
                </a:lnTo>
                <a:lnTo>
                  <a:pt x="1999411" y="4356100"/>
                </a:lnTo>
                <a:lnTo>
                  <a:pt x="1990242" y="4305300"/>
                </a:lnTo>
                <a:lnTo>
                  <a:pt x="1979168" y="4267200"/>
                </a:lnTo>
                <a:lnTo>
                  <a:pt x="1966226" y="4216400"/>
                </a:lnTo>
                <a:lnTo>
                  <a:pt x="1951469" y="4178300"/>
                </a:lnTo>
                <a:lnTo>
                  <a:pt x="1934933" y="4140200"/>
                </a:lnTo>
                <a:lnTo>
                  <a:pt x="1916671" y="4089400"/>
                </a:lnTo>
                <a:lnTo>
                  <a:pt x="1903361" y="4064000"/>
                </a:lnTo>
                <a:lnTo>
                  <a:pt x="1896719" y="4051300"/>
                </a:lnTo>
                <a:lnTo>
                  <a:pt x="1875116" y="4013200"/>
                </a:lnTo>
                <a:lnTo>
                  <a:pt x="1851926" y="3975100"/>
                </a:lnTo>
                <a:lnTo>
                  <a:pt x="1827187" y="3937000"/>
                </a:lnTo>
                <a:lnTo>
                  <a:pt x="1800936" y="3898900"/>
                </a:lnTo>
                <a:lnTo>
                  <a:pt x="1773212" y="3860800"/>
                </a:lnTo>
                <a:lnTo>
                  <a:pt x="1744065" y="3822700"/>
                </a:lnTo>
                <a:lnTo>
                  <a:pt x="1713560" y="3797300"/>
                </a:lnTo>
                <a:lnTo>
                  <a:pt x="1681708" y="3759200"/>
                </a:lnTo>
                <a:lnTo>
                  <a:pt x="1648574" y="3733800"/>
                </a:lnTo>
                <a:lnTo>
                  <a:pt x="1614195" y="3708400"/>
                </a:lnTo>
                <a:lnTo>
                  <a:pt x="1578622" y="3670300"/>
                </a:lnTo>
                <a:lnTo>
                  <a:pt x="1541881" y="3644900"/>
                </a:lnTo>
                <a:lnTo>
                  <a:pt x="1504048" y="3619500"/>
                </a:lnTo>
                <a:lnTo>
                  <a:pt x="1465135" y="3606800"/>
                </a:lnTo>
                <a:lnTo>
                  <a:pt x="1425206" y="3581400"/>
                </a:lnTo>
                <a:lnTo>
                  <a:pt x="1415681" y="3575494"/>
                </a:lnTo>
                <a:lnTo>
                  <a:pt x="1415681" y="4546600"/>
                </a:lnTo>
                <a:lnTo>
                  <a:pt x="1412811" y="4597400"/>
                </a:lnTo>
                <a:lnTo>
                  <a:pt x="1405216" y="4660900"/>
                </a:lnTo>
                <a:lnTo>
                  <a:pt x="1398689" y="4711700"/>
                </a:lnTo>
                <a:lnTo>
                  <a:pt x="1389913" y="4762500"/>
                </a:lnTo>
                <a:lnTo>
                  <a:pt x="1378521" y="4813300"/>
                </a:lnTo>
                <a:lnTo>
                  <a:pt x="1364208" y="4876800"/>
                </a:lnTo>
                <a:lnTo>
                  <a:pt x="1346606" y="4940300"/>
                </a:lnTo>
                <a:lnTo>
                  <a:pt x="1325410" y="5003800"/>
                </a:lnTo>
                <a:lnTo>
                  <a:pt x="1300264" y="5080000"/>
                </a:lnTo>
                <a:lnTo>
                  <a:pt x="1270825" y="5156200"/>
                </a:lnTo>
                <a:lnTo>
                  <a:pt x="1236776" y="5232400"/>
                </a:lnTo>
                <a:lnTo>
                  <a:pt x="1215364" y="5270500"/>
                </a:lnTo>
                <a:lnTo>
                  <a:pt x="1192987" y="5321300"/>
                </a:lnTo>
                <a:lnTo>
                  <a:pt x="1169644" y="5359400"/>
                </a:lnTo>
                <a:lnTo>
                  <a:pt x="1145349" y="5410200"/>
                </a:lnTo>
                <a:lnTo>
                  <a:pt x="1120076" y="5448300"/>
                </a:lnTo>
                <a:lnTo>
                  <a:pt x="1093851" y="5499100"/>
                </a:lnTo>
                <a:lnTo>
                  <a:pt x="1066673" y="5537200"/>
                </a:lnTo>
                <a:lnTo>
                  <a:pt x="1038529" y="5575300"/>
                </a:lnTo>
                <a:lnTo>
                  <a:pt x="1009434" y="5613400"/>
                </a:lnTo>
                <a:lnTo>
                  <a:pt x="979385" y="5664200"/>
                </a:lnTo>
                <a:lnTo>
                  <a:pt x="948397" y="5702300"/>
                </a:lnTo>
                <a:lnTo>
                  <a:pt x="916444" y="5740400"/>
                </a:lnTo>
                <a:lnTo>
                  <a:pt x="860742" y="5676900"/>
                </a:lnTo>
                <a:lnTo>
                  <a:pt x="809510" y="5613400"/>
                </a:lnTo>
                <a:lnTo>
                  <a:pt x="762571" y="5549900"/>
                </a:lnTo>
                <a:lnTo>
                  <a:pt x="719734" y="5486400"/>
                </a:lnTo>
                <a:lnTo>
                  <a:pt x="680821" y="5422900"/>
                </a:lnTo>
                <a:lnTo>
                  <a:pt x="645642" y="5359400"/>
                </a:lnTo>
                <a:lnTo>
                  <a:pt x="614019" y="5308600"/>
                </a:lnTo>
                <a:lnTo>
                  <a:pt x="585749" y="5245100"/>
                </a:lnTo>
                <a:lnTo>
                  <a:pt x="560679" y="5194300"/>
                </a:lnTo>
                <a:lnTo>
                  <a:pt x="538607" y="5143500"/>
                </a:lnTo>
                <a:lnTo>
                  <a:pt x="519341" y="5080000"/>
                </a:lnTo>
                <a:lnTo>
                  <a:pt x="502716" y="5029200"/>
                </a:lnTo>
                <a:lnTo>
                  <a:pt x="488530" y="4991100"/>
                </a:lnTo>
                <a:lnTo>
                  <a:pt x="476605" y="4940300"/>
                </a:lnTo>
                <a:lnTo>
                  <a:pt x="466775" y="4902200"/>
                </a:lnTo>
                <a:lnTo>
                  <a:pt x="458825" y="4851400"/>
                </a:lnTo>
                <a:lnTo>
                  <a:pt x="452589" y="4813300"/>
                </a:lnTo>
                <a:lnTo>
                  <a:pt x="447878" y="4775200"/>
                </a:lnTo>
                <a:lnTo>
                  <a:pt x="444512" y="4749800"/>
                </a:lnTo>
                <a:lnTo>
                  <a:pt x="442302" y="4711700"/>
                </a:lnTo>
                <a:lnTo>
                  <a:pt x="441058" y="4686300"/>
                </a:lnTo>
                <a:lnTo>
                  <a:pt x="440613" y="4660900"/>
                </a:lnTo>
                <a:lnTo>
                  <a:pt x="440766" y="4635500"/>
                </a:lnTo>
                <a:lnTo>
                  <a:pt x="441350" y="4622800"/>
                </a:lnTo>
                <a:lnTo>
                  <a:pt x="442163" y="4610100"/>
                </a:lnTo>
                <a:lnTo>
                  <a:pt x="443039" y="4597400"/>
                </a:lnTo>
                <a:lnTo>
                  <a:pt x="443776" y="4584700"/>
                </a:lnTo>
                <a:lnTo>
                  <a:pt x="446913" y="4572000"/>
                </a:lnTo>
                <a:lnTo>
                  <a:pt x="446913" y="4546600"/>
                </a:lnTo>
                <a:lnTo>
                  <a:pt x="449135" y="4495800"/>
                </a:lnTo>
                <a:lnTo>
                  <a:pt x="455663" y="4457700"/>
                </a:lnTo>
                <a:lnTo>
                  <a:pt x="466293" y="4406900"/>
                </a:lnTo>
                <a:lnTo>
                  <a:pt x="480822" y="4368800"/>
                </a:lnTo>
                <a:lnTo>
                  <a:pt x="499033" y="4330700"/>
                </a:lnTo>
                <a:lnTo>
                  <a:pt x="520750" y="4292600"/>
                </a:lnTo>
                <a:lnTo>
                  <a:pt x="545731" y="4254500"/>
                </a:lnTo>
                <a:lnTo>
                  <a:pt x="573811" y="4216400"/>
                </a:lnTo>
                <a:lnTo>
                  <a:pt x="604761" y="4191000"/>
                </a:lnTo>
                <a:lnTo>
                  <a:pt x="638378" y="4165600"/>
                </a:lnTo>
                <a:lnTo>
                  <a:pt x="674458" y="4140200"/>
                </a:lnTo>
                <a:lnTo>
                  <a:pt x="712800" y="4114800"/>
                </a:lnTo>
                <a:lnTo>
                  <a:pt x="753198" y="4102100"/>
                </a:lnTo>
                <a:lnTo>
                  <a:pt x="795464" y="4076700"/>
                </a:lnTo>
                <a:lnTo>
                  <a:pt x="839368" y="4076700"/>
                </a:lnTo>
                <a:lnTo>
                  <a:pt x="884707" y="4064000"/>
                </a:lnTo>
                <a:lnTo>
                  <a:pt x="977874" y="4064000"/>
                </a:lnTo>
                <a:lnTo>
                  <a:pt x="1023226" y="4076700"/>
                </a:lnTo>
                <a:lnTo>
                  <a:pt x="1067130" y="4076700"/>
                </a:lnTo>
                <a:lnTo>
                  <a:pt x="1109383" y="4102100"/>
                </a:lnTo>
                <a:lnTo>
                  <a:pt x="1149781" y="4114800"/>
                </a:lnTo>
                <a:lnTo>
                  <a:pt x="1188123" y="4140200"/>
                </a:lnTo>
                <a:lnTo>
                  <a:pt x="1224216" y="4165600"/>
                </a:lnTo>
                <a:lnTo>
                  <a:pt x="1257833" y="4191000"/>
                </a:lnTo>
                <a:lnTo>
                  <a:pt x="1288783" y="4216400"/>
                </a:lnTo>
                <a:lnTo>
                  <a:pt x="1316850" y="4254500"/>
                </a:lnTo>
                <a:lnTo>
                  <a:pt x="1341843" y="4292600"/>
                </a:lnTo>
                <a:lnTo>
                  <a:pt x="1363548" y="4330700"/>
                </a:lnTo>
                <a:lnTo>
                  <a:pt x="1381772" y="4368800"/>
                </a:lnTo>
                <a:lnTo>
                  <a:pt x="1396301" y="4406900"/>
                </a:lnTo>
                <a:lnTo>
                  <a:pt x="1406931" y="4457700"/>
                </a:lnTo>
                <a:lnTo>
                  <a:pt x="1413459" y="4495800"/>
                </a:lnTo>
                <a:lnTo>
                  <a:pt x="1415681" y="4546600"/>
                </a:lnTo>
                <a:lnTo>
                  <a:pt x="1415681" y="3575494"/>
                </a:lnTo>
                <a:lnTo>
                  <a:pt x="1384312" y="3556000"/>
                </a:lnTo>
                <a:lnTo>
                  <a:pt x="1299743" y="3530600"/>
                </a:lnTo>
                <a:lnTo>
                  <a:pt x="1256182" y="3505200"/>
                </a:lnTo>
                <a:lnTo>
                  <a:pt x="1211808" y="3492500"/>
                </a:lnTo>
                <a:lnTo>
                  <a:pt x="1166698" y="3492500"/>
                </a:lnTo>
                <a:lnTo>
                  <a:pt x="1074369" y="3467100"/>
                </a:lnTo>
                <a:lnTo>
                  <a:pt x="789660" y="3467100"/>
                </a:lnTo>
                <a:lnTo>
                  <a:pt x="698195" y="3492500"/>
                </a:lnTo>
                <a:lnTo>
                  <a:pt x="653478" y="3492500"/>
                </a:lnTo>
                <a:lnTo>
                  <a:pt x="609498" y="3505200"/>
                </a:lnTo>
                <a:lnTo>
                  <a:pt x="566305" y="3530600"/>
                </a:lnTo>
                <a:lnTo>
                  <a:pt x="482422" y="3556000"/>
                </a:lnTo>
                <a:lnTo>
                  <a:pt x="441820" y="3581400"/>
                </a:lnTo>
                <a:lnTo>
                  <a:pt x="402183" y="3594100"/>
                </a:lnTo>
                <a:lnTo>
                  <a:pt x="363524" y="3619500"/>
                </a:lnTo>
                <a:lnTo>
                  <a:pt x="325920" y="3644900"/>
                </a:lnTo>
                <a:lnTo>
                  <a:pt x="289394" y="3670300"/>
                </a:lnTo>
                <a:lnTo>
                  <a:pt x="253987" y="3695700"/>
                </a:lnTo>
                <a:lnTo>
                  <a:pt x="219748" y="3733800"/>
                </a:lnTo>
                <a:lnTo>
                  <a:pt x="186728" y="3759200"/>
                </a:lnTo>
                <a:lnTo>
                  <a:pt x="154952" y="3784600"/>
                </a:lnTo>
                <a:lnTo>
                  <a:pt x="124485" y="3822700"/>
                </a:lnTo>
                <a:lnTo>
                  <a:pt x="95351" y="3860800"/>
                </a:lnTo>
                <a:lnTo>
                  <a:pt x="67602" y="3886200"/>
                </a:lnTo>
                <a:lnTo>
                  <a:pt x="41287" y="3924300"/>
                </a:lnTo>
                <a:lnTo>
                  <a:pt x="16433" y="3962400"/>
                </a:lnTo>
                <a:lnTo>
                  <a:pt x="0" y="3987800"/>
                </a:lnTo>
                <a:lnTo>
                  <a:pt x="0" y="5397500"/>
                </a:lnTo>
                <a:lnTo>
                  <a:pt x="19024" y="5448300"/>
                </a:lnTo>
                <a:lnTo>
                  <a:pt x="44069" y="5499100"/>
                </a:lnTo>
                <a:lnTo>
                  <a:pt x="71272" y="5562600"/>
                </a:lnTo>
                <a:lnTo>
                  <a:pt x="100736" y="5613400"/>
                </a:lnTo>
                <a:lnTo>
                  <a:pt x="132549" y="5676900"/>
                </a:lnTo>
                <a:lnTo>
                  <a:pt x="166776" y="5727700"/>
                </a:lnTo>
                <a:lnTo>
                  <a:pt x="203530" y="5791200"/>
                </a:lnTo>
                <a:lnTo>
                  <a:pt x="242874" y="5854700"/>
                </a:lnTo>
                <a:lnTo>
                  <a:pt x="284911" y="5905500"/>
                </a:lnTo>
                <a:lnTo>
                  <a:pt x="329717" y="5969000"/>
                </a:lnTo>
                <a:lnTo>
                  <a:pt x="377380" y="6032500"/>
                </a:lnTo>
                <a:lnTo>
                  <a:pt x="427990" y="6096000"/>
                </a:lnTo>
                <a:lnTo>
                  <a:pt x="481634" y="6159500"/>
                </a:lnTo>
                <a:lnTo>
                  <a:pt x="442010" y="6184900"/>
                </a:lnTo>
                <a:lnTo>
                  <a:pt x="401612" y="6210300"/>
                </a:lnTo>
                <a:lnTo>
                  <a:pt x="360464" y="6235700"/>
                </a:lnTo>
                <a:lnTo>
                  <a:pt x="318541" y="6273800"/>
                </a:lnTo>
                <a:lnTo>
                  <a:pt x="275869" y="6299200"/>
                </a:lnTo>
                <a:lnTo>
                  <a:pt x="232435" y="6324600"/>
                </a:lnTo>
                <a:lnTo>
                  <a:pt x="143281" y="6375400"/>
                </a:lnTo>
                <a:lnTo>
                  <a:pt x="51130" y="6426200"/>
                </a:lnTo>
                <a:lnTo>
                  <a:pt x="3911" y="6451600"/>
                </a:lnTo>
                <a:lnTo>
                  <a:pt x="0" y="6451600"/>
                </a:lnTo>
                <a:lnTo>
                  <a:pt x="0" y="7061200"/>
                </a:lnTo>
                <a:lnTo>
                  <a:pt x="2203462" y="7061200"/>
                </a:lnTo>
                <a:lnTo>
                  <a:pt x="2199716" y="7112000"/>
                </a:lnTo>
                <a:lnTo>
                  <a:pt x="2196046" y="7175500"/>
                </a:lnTo>
                <a:lnTo>
                  <a:pt x="2192502" y="7226300"/>
                </a:lnTo>
                <a:lnTo>
                  <a:pt x="2189200" y="7289800"/>
                </a:lnTo>
                <a:lnTo>
                  <a:pt x="908151" y="7289800"/>
                </a:lnTo>
                <a:lnTo>
                  <a:pt x="861961" y="7302500"/>
                </a:lnTo>
                <a:lnTo>
                  <a:pt x="818883" y="7315200"/>
                </a:lnTo>
                <a:lnTo>
                  <a:pt x="779551" y="7340600"/>
                </a:lnTo>
                <a:lnTo>
                  <a:pt x="744575" y="7366000"/>
                </a:lnTo>
                <a:lnTo>
                  <a:pt x="714565" y="7404100"/>
                </a:lnTo>
                <a:lnTo>
                  <a:pt x="690156" y="7442200"/>
                </a:lnTo>
                <a:lnTo>
                  <a:pt x="671957" y="7493000"/>
                </a:lnTo>
                <a:lnTo>
                  <a:pt x="660577" y="7531100"/>
                </a:lnTo>
                <a:lnTo>
                  <a:pt x="656653" y="7581900"/>
                </a:lnTo>
                <a:lnTo>
                  <a:pt x="660577" y="7632700"/>
                </a:lnTo>
                <a:lnTo>
                  <a:pt x="671957" y="7683500"/>
                </a:lnTo>
                <a:lnTo>
                  <a:pt x="690156" y="7721600"/>
                </a:lnTo>
                <a:lnTo>
                  <a:pt x="714565" y="7759700"/>
                </a:lnTo>
                <a:lnTo>
                  <a:pt x="744575" y="7797800"/>
                </a:lnTo>
                <a:lnTo>
                  <a:pt x="779551" y="7823200"/>
                </a:lnTo>
                <a:lnTo>
                  <a:pt x="818883" y="7848600"/>
                </a:lnTo>
                <a:lnTo>
                  <a:pt x="861961" y="7874000"/>
                </a:lnTo>
                <a:lnTo>
                  <a:pt x="908151" y="7886700"/>
                </a:lnTo>
                <a:lnTo>
                  <a:pt x="2178164" y="7886700"/>
                </a:lnTo>
                <a:lnTo>
                  <a:pt x="2178164" y="7899400"/>
                </a:lnTo>
                <a:lnTo>
                  <a:pt x="2175827" y="7962900"/>
                </a:lnTo>
                <a:lnTo>
                  <a:pt x="2168880" y="8013700"/>
                </a:lnTo>
                <a:lnTo>
                  <a:pt x="2157412" y="8064500"/>
                </a:lnTo>
                <a:lnTo>
                  <a:pt x="2141537" y="8115300"/>
                </a:lnTo>
                <a:lnTo>
                  <a:pt x="2121370" y="8166100"/>
                </a:lnTo>
                <a:lnTo>
                  <a:pt x="0" y="8166100"/>
                </a:lnTo>
                <a:lnTo>
                  <a:pt x="0" y="8978900"/>
                </a:lnTo>
                <a:lnTo>
                  <a:pt x="548170" y="8978900"/>
                </a:lnTo>
                <a:lnTo>
                  <a:pt x="529729" y="8966200"/>
                </a:lnTo>
                <a:lnTo>
                  <a:pt x="493966" y="8928100"/>
                </a:lnTo>
                <a:lnTo>
                  <a:pt x="331876" y="8775700"/>
                </a:lnTo>
                <a:lnTo>
                  <a:pt x="1581797" y="8775700"/>
                </a:lnTo>
                <a:lnTo>
                  <a:pt x="1419682" y="8928100"/>
                </a:lnTo>
                <a:lnTo>
                  <a:pt x="1383919" y="8966200"/>
                </a:lnTo>
                <a:lnTo>
                  <a:pt x="1365491" y="8978900"/>
                </a:lnTo>
                <a:lnTo>
                  <a:pt x="2220899" y="8978900"/>
                </a:lnTo>
                <a:lnTo>
                  <a:pt x="2402395" y="8801100"/>
                </a:lnTo>
                <a:lnTo>
                  <a:pt x="2437968" y="8763000"/>
                </a:lnTo>
                <a:lnTo>
                  <a:pt x="2471890" y="8724900"/>
                </a:lnTo>
                <a:lnTo>
                  <a:pt x="2504135" y="8686800"/>
                </a:lnTo>
                <a:lnTo>
                  <a:pt x="2534691" y="8648700"/>
                </a:lnTo>
                <a:lnTo>
                  <a:pt x="2563533" y="8610600"/>
                </a:lnTo>
                <a:lnTo>
                  <a:pt x="2590647" y="8559800"/>
                </a:lnTo>
                <a:lnTo>
                  <a:pt x="2616022" y="8521700"/>
                </a:lnTo>
                <a:lnTo>
                  <a:pt x="2639631" y="8483600"/>
                </a:lnTo>
                <a:lnTo>
                  <a:pt x="2661450" y="8432800"/>
                </a:lnTo>
                <a:lnTo>
                  <a:pt x="2681478" y="8394700"/>
                </a:lnTo>
                <a:lnTo>
                  <a:pt x="2699677" y="8343900"/>
                </a:lnTo>
                <a:lnTo>
                  <a:pt x="2716047" y="8293100"/>
                </a:lnTo>
                <a:lnTo>
                  <a:pt x="2730550" y="8255000"/>
                </a:lnTo>
                <a:lnTo>
                  <a:pt x="2743187" y="8204200"/>
                </a:lnTo>
                <a:lnTo>
                  <a:pt x="2753931" y="8153400"/>
                </a:lnTo>
                <a:lnTo>
                  <a:pt x="2762758" y="8102600"/>
                </a:lnTo>
                <a:lnTo>
                  <a:pt x="2769654" y="8051800"/>
                </a:lnTo>
                <a:lnTo>
                  <a:pt x="2774607" y="8001000"/>
                </a:lnTo>
                <a:lnTo>
                  <a:pt x="2777591" y="7950200"/>
                </a:lnTo>
                <a:lnTo>
                  <a:pt x="2778595" y="7899400"/>
                </a:lnTo>
                <a:lnTo>
                  <a:pt x="2778595" y="7581900"/>
                </a:lnTo>
                <a:lnTo>
                  <a:pt x="2779090" y="7543800"/>
                </a:lnTo>
                <a:lnTo>
                  <a:pt x="2780512" y="7493000"/>
                </a:lnTo>
                <a:lnTo>
                  <a:pt x="2782722" y="7429500"/>
                </a:lnTo>
                <a:lnTo>
                  <a:pt x="2785605" y="7366000"/>
                </a:lnTo>
                <a:lnTo>
                  <a:pt x="2789034" y="7315200"/>
                </a:lnTo>
                <a:lnTo>
                  <a:pt x="2792882" y="7251700"/>
                </a:lnTo>
                <a:lnTo>
                  <a:pt x="2797010" y="7188200"/>
                </a:lnTo>
                <a:lnTo>
                  <a:pt x="2801315" y="7124700"/>
                </a:lnTo>
                <a:lnTo>
                  <a:pt x="2805658" y="7061200"/>
                </a:lnTo>
                <a:lnTo>
                  <a:pt x="2809913" y="6997700"/>
                </a:lnTo>
                <a:lnTo>
                  <a:pt x="2813951" y="6946900"/>
                </a:lnTo>
                <a:lnTo>
                  <a:pt x="2817672" y="6896100"/>
                </a:lnTo>
                <a:lnTo>
                  <a:pt x="2820924" y="6858000"/>
                </a:lnTo>
                <a:lnTo>
                  <a:pt x="2823591" y="6832600"/>
                </a:lnTo>
                <a:lnTo>
                  <a:pt x="2825546" y="6807200"/>
                </a:lnTo>
                <a:lnTo>
                  <a:pt x="2835859" y="6743700"/>
                </a:lnTo>
                <a:lnTo>
                  <a:pt x="2847073" y="6692900"/>
                </a:lnTo>
                <a:lnTo>
                  <a:pt x="2859189" y="6642100"/>
                </a:lnTo>
                <a:lnTo>
                  <a:pt x="2872168" y="6591300"/>
                </a:lnTo>
                <a:lnTo>
                  <a:pt x="2885986" y="6540500"/>
                </a:lnTo>
                <a:lnTo>
                  <a:pt x="2900616" y="6489700"/>
                </a:lnTo>
                <a:lnTo>
                  <a:pt x="2908325" y="6464300"/>
                </a:lnTo>
                <a:lnTo>
                  <a:pt x="2916034" y="6438900"/>
                </a:lnTo>
                <a:lnTo>
                  <a:pt x="2932214" y="6400800"/>
                </a:lnTo>
                <a:lnTo>
                  <a:pt x="2949130" y="6350000"/>
                </a:lnTo>
                <a:lnTo>
                  <a:pt x="2966770" y="6299200"/>
                </a:lnTo>
                <a:lnTo>
                  <a:pt x="2985084" y="6248400"/>
                </a:lnTo>
                <a:lnTo>
                  <a:pt x="3004070" y="6210300"/>
                </a:lnTo>
                <a:lnTo>
                  <a:pt x="3023705" y="6159500"/>
                </a:lnTo>
                <a:lnTo>
                  <a:pt x="3043936" y="6121400"/>
                </a:lnTo>
                <a:lnTo>
                  <a:pt x="3064764" y="6070600"/>
                </a:lnTo>
                <a:lnTo>
                  <a:pt x="3086150" y="6032500"/>
                </a:lnTo>
                <a:lnTo>
                  <a:pt x="3108083" y="5981700"/>
                </a:lnTo>
                <a:lnTo>
                  <a:pt x="3130524" y="5943600"/>
                </a:lnTo>
                <a:lnTo>
                  <a:pt x="3153460" y="5892800"/>
                </a:lnTo>
                <a:lnTo>
                  <a:pt x="3176854" y="5854700"/>
                </a:lnTo>
                <a:lnTo>
                  <a:pt x="3200692" y="5816600"/>
                </a:lnTo>
                <a:lnTo>
                  <a:pt x="3224936" y="5765800"/>
                </a:lnTo>
                <a:lnTo>
                  <a:pt x="3249574" y="5727700"/>
                </a:lnTo>
                <a:lnTo>
                  <a:pt x="3274580" y="5689600"/>
                </a:lnTo>
                <a:lnTo>
                  <a:pt x="3299917" y="5638800"/>
                </a:lnTo>
                <a:lnTo>
                  <a:pt x="3325571" y="5600700"/>
                </a:lnTo>
                <a:lnTo>
                  <a:pt x="3351517" y="5562600"/>
                </a:lnTo>
                <a:lnTo>
                  <a:pt x="3377730" y="5524500"/>
                </a:lnTo>
                <a:lnTo>
                  <a:pt x="3404171" y="5473700"/>
                </a:lnTo>
                <a:lnTo>
                  <a:pt x="3430828" y="5435600"/>
                </a:lnTo>
                <a:lnTo>
                  <a:pt x="3484702" y="5359400"/>
                </a:lnTo>
                <a:lnTo>
                  <a:pt x="3511854" y="5308600"/>
                </a:lnTo>
                <a:lnTo>
                  <a:pt x="3564636" y="5232400"/>
                </a:lnTo>
                <a:lnTo>
                  <a:pt x="3691852" y="5041900"/>
                </a:lnTo>
                <a:lnTo>
                  <a:pt x="3717023" y="4991100"/>
                </a:lnTo>
                <a:lnTo>
                  <a:pt x="3742029" y="4953000"/>
                </a:lnTo>
                <a:lnTo>
                  <a:pt x="3766858" y="4914900"/>
                </a:lnTo>
                <a:lnTo>
                  <a:pt x="3791470" y="4876800"/>
                </a:lnTo>
                <a:lnTo>
                  <a:pt x="3815842" y="4838700"/>
                </a:lnTo>
                <a:lnTo>
                  <a:pt x="3839934" y="4800600"/>
                </a:lnTo>
                <a:lnTo>
                  <a:pt x="3863746" y="4749800"/>
                </a:lnTo>
                <a:lnTo>
                  <a:pt x="3887216" y="4711700"/>
                </a:lnTo>
                <a:lnTo>
                  <a:pt x="3910330" y="4673600"/>
                </a:lnTo>
                <a:lnTo>
                  <a:pt x="3933075" y="4635500"/>
                </a:lnTo>
                <a:lnTo>
                  <a:pt x="3955402" y="4584700"/>
                </a:lnTo>
                <a:lnTo>
                  <a:pt x="3977284" y="4546600"/>
                </a:lnTo>
                <a:lnTo>
                  <a:pt x="3998709" y="4508500"/>
                </a:lnTo>
                <a:lnTo>
                  <a:pt x="4019639" y="4457700"/>
                </a:lnTo>
                <a:lnTo>
                  <a:pt x="4040035" y="4419600"/>
                </a:lnTo>
                <a:lnTo>
                  <a:pt x="4059885" y="4368800"/>
                </a:lnTo>
                <a:lnTo>
                  <a:pt x="4079163" y="4330700"/>
                </a:lnTo>
                <a:lnTo>
                  <a:pt x="4097820" y="4279900"/>
                </a:lnTo>
                <a:lnTo>
                  <a:pt x="4115854" y="4241800"/>
                </a:lnTo>
                <a:lnTo>
                  <a:pt x="4133215" y="4191000"/>
                </a:lnTo>
                <a:lnTo>
                  <a:pt x="4149877" y="4140200"/>
                </a:lnTo>
                <a:lnTo>
                  <a:pt x="4165828" y="4102100"/>
                </a:lnTo>
                <a:lnTo>
                  <a:pt x="4181030" y="4051300"/>
                </a:lnTo>
                <a:lnTo>
                  <a:pt x="4195457" y="4000500"/>
                </a:lnTo>
                <a:lnTo>
                  <a:pt x="4209084" y="3949700"/>
                </a:lnTo>
                <a:lnTo>
                  <a:pt x="4221873" y="3898900"/>
                </a:lnTo>
                <a:lnTo>
                  <a:pt x="4233799" y="3848100"/>
                </a:lnTo>
                <a:lnTo>
                  <a:pt x="4244835" y="3797300"/>
                </a:lnTo>
                <a:lnTo>
                  <a:pt x="4254944" y="3746500"/>
                </a:lnTo>
                <a:lnTo>
                  <a:pt x="4264126" y="3695700"/>
                </a:lnTo>
                <a:lnTo>
                  <a:pt x="4272318" y="3644900"/>
                </a:lnTo>
                <a:lnTo>
                  <a:pt x="4279519" y="3594100"/>
                </a:lnTo>
                <a:lnTo>
                  <a:pt x="4285691" y="3543300"/>
                </a:lnTo>
                <a:lnTo>
                  <a:pt x="4290822" y="3479800"/>
                </a:lnTo>
                <a:lnTo>
                  <a:pt x="4290822" y="300990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7061" y="5534608"/>
            <a:ext cx="12340590" cy="1057910"/>
          </a:xfrm>
          <a:custGeom>
            <a:avLst/>
            <a:gdLst/>
            <a:ahLst/>
            <a:cxnLst/>
            <a:rect l="l" t="t" r="r" b="b"/>
            <a:pathLst>
              <a:path w="12340590" h="1057909">
                <a:moveTo>
                  <a:pt x="12340045" y="1057718"/>
                </a:moveTo>
                <a:lnTo>
                  <a:pt x="0" y="1057718"/>
                </a:lnTo>
                <a:lnTo>
                  <a:pt x="0" y="0"/>
                </a:lnTo>
                <a:lnTo>
                  <a:pt x="12340045" y="0"/>
                </a:lnTo>
                <a:lnTo>
                  <a:pt x="12340045" y="1057718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82670" y="3628400"/>
            <a:ext cx="1191133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0" spc="-75" dirty="0">
                <a:solidFill>
                  <a:srgbClr val="2D2E2B"/>
                </a:solidFill>
                <a:latin typeface="Georgia"/>
                <a:cs typeface="Georgia"/>
              </a:rPr>
              <a:t>RECOMMENDATIONS</a:t>
            </a:r>
            <a:endParaRPr sz="9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47713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61083" y="1213988"/>
            <a:ext cx="796607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0" spc="445" dirty="0">
                <a:latin typeface="Georgia"/>
                <a:cs typeface="Georgia"/>
              </a:rPr>
              <a:t>RECOMMENDATIONS</a:t>
            </a:r>
            <a:endParaRPr sz="53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543419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18287998" y="743580"/>
                </a:moveTo>
                <a:lnTo>
                  <a:pt x="0" y="743580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4358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64401" y="3201472"/>
            <a:ext cx="3753485" cy="5285037"/>
          </a:xfrm>
          <a:prstGeom prst="rect">
            <a:avLst/>
          </a:prstGeom>
          <a:ln w="72923">
            <a:solidFill>
              <a:srgbClr val="FF78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00" dirty="0">
              <a:latin typeface="Times New Roman"/>
              <a:cs typeface="Times New Roman"/>
            </a:endParaRPr>
          </a:p>
          <a:p>
            <a:pPr marL="646430" marR="645160" algn="ctr">
              <a:lnSpc>
                <a:spcPct val="112100"/>
              </a:lnSpc>
            </a:pPr>
            <a:r>
              <a:rPr sz="2900" spc="530" dirty="0">
                <a:solidFill>
                  <a:srgbClr val="FF7840"/>
                </a:solidFill>
                <a:latin typeface="Lucida Sans Unicode"/>
                <a:cs typeface="Lucida Sans Unicode"/>
              </a:rPr>
              <a:t>STAR </a:t>
            </a:r>
            <a:r>
              <a:rPr sz="2900" spc="535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2900" spc="509" dirty="0">
                <a:solidFill>
                  <a:srgbClr val="FF7840"/>
                </a:solidFill>
                <a:latin typeface="Lucida Sans Unicode"/>
                <a:cs typeface="Lucida Sans Unicode"/>
              </a:rPr>
              <a:t>C</a:t>
            </a:r>
            <a:r>
              <a:rPr sz="2900" spc="484" dirty="0">
                <a:solidFill>
                  <a:srgbClr val="FF7840"/>
                </a:solidFill>
                <a:latin typeface="Lucida Sans Unicode"/>
                <a:cs typeface="Lucida Sans Unicode"/>
              </a:rPr>
              <a:t>A</a:t>
            </a:r>
            <a:r>
              <a:rPr sz="2900" spc="350" dirty="0">
                <a:solidFill>
                  <a:srgbClr val="FF7840"/>
                </a:solidFill>
                <a:latin typeface="Lucida Sans Unicode"/>
                <a:cs typeface="Lucida Sans Unicode"/>
              </a:rPr>
              <a:t>T</a:t>
            </a:r>
            <a:r>
              <a:rPr sz="2900" spc="670" dirty="0">
                <a:solidFill>
                  <a:srgbClr val="FF7840"/>
                </a:solidFill>
                <a:latin typeface="Lucida Sans Unicode"/>
                <a:cs typeface="Lucida Sans Unicode"/>
              </a:rPr>
              <a:t>E</a:t>
            </a:r>
            <a:r>
              <a:rPr sz="2900" spc="505" dirty="0">
                <a:solidFill>
                  <a:srgbClr val="FF7840"/>
                </a:solidFill>
                <a:latin typeface="Lucida Sans Unicode"/>
                <a:cs typeface="Lucida Sans Unicode"/>
              </a:rPr>
              <a:t>G</a:t>
            </a:r>
            <a:r>
              <a:rPr sz="2900" spc="345" dirty="0">
                <a:solidFill>
                  <a:srgbClr val="FF7840"/>
                </a:solidFill>
                <a:latin typeface="Lucida Sans Unicode"/>
                <a:cs typeface="Lucida Sans Unicode"/>
              </a:rPr>
              <a:t>O</a:t>
            </a:r>
            <a:r>
              <a:rPr sz="2900" spc="585" dirty="0">
                <a:solidFill>
                  <a:srgbClr val="FF7840"/>
                </a:solidFill>
                <a:latin typeface="Lucida Sans Unicode"/>
                <a:cs typeface="Lucida Sans Unicode"/>
              </a:rPr>
              <a:t>R</a:t>
            </a:r>
            <a:r>
              <a:rPr sz="2900" spc="440" dirty="0">
                <a:solidFill>
                  <a:srgbClr val="FF7840"/>
                </a:solidFill>
                <a:latin typeface="Lucida Sans Unicode"/>
                <a:cs typeface="Lucida Sans Unicode"/>
              </a:rPr>
              <a:t>Y</a:t>
            </a:r>
            <a:endParaRPr sz="2900" dirty="0">
              <a:latin typeface="Lucida Sans Unicode"/>
              <a:cs typeface="Lucida Sans Unicode"/>
            </a:endParaRPr>
          </a:p>
          <a:p>
            <a:pPr marL="536575" marR="535940" algn="ctr">
              <a:lnSpc>
                <a:spcPct val="110100"/>
              </a:lnSpc>
              <a:spcBef>
                <a:spcPts val="1275"/>
              </a:spcBef>
            </a:pPr>
            <a:r>
              <a:rPr sz="2100" spc="-345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lang="en-IN" sz="2100" spc="-260" dirty="0">
                <a:solidFill>
                  <a:srgbClr val="FF7840"/>
                </a:solidFill>
                <a:latin typeface="Arial"/>
                <a:cs typeface="Arial"/>
              </a:rPr>
              <a:t>POULTRY</a:t>
            </a:r>
            <a:br>
              <a:rPr lang="en-IN" sz="2100" spc="-185" dirty="0">
                <a:solidFill>
                  <a:srgbClr val="FF7840"/>
                </a:solidFill>
                <a:latin typeface="Arial"/>
                <a:cs typeface="Arial"/>
              </a:rPr>
            </a:b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5" dirty="0">
                <a:solidFill>
                  <a:srgbClr val="FF7840"/>
                </a:solidFill>
                <a:latin typeface="Arial"/>
                <a:cs typeface="Arial"/>
              </a:rPr>
              <a:t>s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lang="en-IN" sz="2100" spc="-40" dirty="0">
                <a:solidFill>
                  <a:srgbClr val="FF7840"/>
                </a:solidFill>
                <a:latin typeface="Arial"/>
                <a:cs typeface="Arial"/>
              </a:rPr>
              <a:t>order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k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5" dirty="0">
                <a:solidFill>
                  <a:srgbClr val="FF7840"/>
                </a:solidFill>
                <a:latin typeface="Arial"/>
                <a:cs typeface="Arial"/>
              </a:rPr>
              <a:t>s 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un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75" dirty="0">
                <a:solidFill>
                  <a:srgbClr val="FF7840"/>
                </a:solidFill>
                <a:latin typeface="Arial"/>
                <a:cs typeface="Arial"/>
              </a:rPr>
              <a:t>n 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lang="en-IN"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2088" y="3215033"/>
            <a:ext cx="3753485" cy="5115375"/>
          </a:xfrm>
          <a:prstGeom prst="rect">
            <a:avLst/>
          </a:prstGeom>
          <a:ln w="72923">
            <a:solidFill>
              <a:srgbClr val="FF78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080"/>
              </a:spcBef>
            </a:pPr>
            <a:r>
              <a:rPr sz="2900" spc="465" dirty="0">
                <a:solidFill>
                  <a:srgbClr val="FF7840"/>
                </a:solidFill>
                <a:latin typeface="Lucida Sans Unicode"/>
                <a:cs typeface="Lucida Sans Unicode"/>
              </a:rPr>
              <a:t>DISCOUNT</a:t>
            </a:r>
            <a:endParaRPr sz="2900" dirty="0">
              <a:latin typeface="Lucida Sans Unicode"/>
              <a:cs typeface="Lucida Sans Unicode"/>
            </a:endParaRPr>
          </a:p>
          <a:p>
            <a:pPr marL="669290" marR="668655" algn="ctr">
              <a:lnSpc>
                <a:spcPct val="110100"/>
              </a:lnSpc>
              <a:spcBef>
                <a:spcPts val="1215"/>
              </a:spcBef>
            </a:pPr>
            <a:r>
              <a:rPr sz="2100" spc="-24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un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75" dirty="0">
                <a:solidFill>
                  <a:srgbClr val="FF7840"/>
                </a:solidFill>
                <a:latin typeface="Arial"/>
                <a:cs typeface="Arial"/>
              </a:rPr>
              <a:t>n 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lang="en-IN" sz="2100" spc="-195" dirty="0">
                <a:solidFill>
                  <a:srgbClr val="FF7840"/>
                </a:solidFill>
                <a:latin typeface="Arial"/>
                <a:cs typeface="Arial"/>
              </a:rPr>
              <a:t>HAND SOAP</a:t>
            </a:r>
            <a:br>
              <a:rPr lang="en-IN" sz="2100" spc="-155" dirty="0">
                <a:solidFill>
                  <a:srgbClr val="FF7840"/>
                </a:solidFill>
                <a:latin typeface="Arial"/>
                <a:cs typeface="Arial"/>
              </a:rPr>
            </a:br>
            <a:r>
              <a:rPr lang="en-IN" sz="2100" spc="-155" dirty="0">
                <a:solidFill>
                  <a:srgbClr val="FF7840"/>
                </a:solidFill>
                <a:latin typeface="Arial"/>
                <a:cs typeface="Arial"/>
              </a:rPr>
              <a:t>AND</a:t>
            </a:r>
            <a:br>
              <a:rPr lang="en-IN" sz="2100" spc="-155" dirty="0">
                <a:solidFill>
                  <a:srgbClr val="FF7840"/>
                </a:solidFill>
                <a:latin typeface="Arial"/>
                <a:cs typeface="Arial"/>
              </a:rPr>
            </a:br>
            <a:r>
              <a:rPr lang="en-IN" sz="2100" spc="-155" dirty="0">
                <a:solidFill>
                  <a:srgbClr val="FF7840"/>
                </a:solidFill>
                <a:latin typeface="Arial"/>
                <a:cs typeface="Arial"/>
              </a:rPr>
              <a:t>SANDWICH LOAVES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,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lang="en-IN" sz="2100" spc="-15" dirty="0">
                <a:solidFill>
                  <a:srgbClr val="FF7840"/>
                </a:solidFill>
                <a:latin typeface="Arial"/>
                <a:cs typeface="Arial"/>
              </a:rPr>
              <a:t>orders for </a:t>
            </a:r>
            <a:r>
              <a:rPr lang="en-IN" sz="2100" spc="-5" dirty="0">
                <a:solidFill>
                  <a:srgbClr val="FF7840"/>
                </a:solidFill>
                <a:latin typeface="Arial"/>
                <a:cs typeface="Arial"/>
              </a:rPr>
              <a:t>those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w</a:t>
            </a:r>
            <a:r>
              <a:rPr lang="en-IN" sz="2100" spc="-185" dirty="0">
                <a:solidFill>
                  <a:srgbClr val="FF7840"/>
                </a:solidFill>
                <a:latin typeface="Arial"/>
                <a:cs typeface="Arial"/>
              </a:rPr>
              <a:t>, at the bottom</a:t>
            </a:r>
            <a:br>
              <a:rPr lang="en-IN" sz="2100" spc="-185" dirty="0">
                <a:solidFill>
                  <a:srgbClr val="FF7840"/>
                </a:solidFill>
                <a:latin typeface="Arial"/>
                <a:cs typeface="Arial"/>
              </a:rPr>
            </a:br>
            <a:r>
              <a:rPr lang="en-IN" sz="2100" spc="-185" dirty="0">
                <a:solidFill>
                  <a:srgbClr val="FF7840"/>
                </a:solidFill>
                <a:latin typeface="Arial"/>
                <a:cs typeface="Arial"/>
              </a:rPr>
              <a:t>of the analysis  charts</a:t>
            </a:r>
            <a:r>
              <a:rPr sz="2100" spc="-50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lang="en-IN" sz="2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39776" y="3201472"/>
            <a:ext cx="3753485" cy="5115375"/>
          </a:xfrm>
          <a:prstGeom prst="rect">
            <a:avLst/>
          </a:prstGeom>
          <a:ln w="72923">
            <a:solidFill>
              <a:srgbClr val="FF78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080"/>
              </a:spcBef>
            </a:pPr>
            <a:r>
              <a:rPr sz="2900" spc="585" dirty="0">
                <a:solidFill>
                  <a:srgbClr val="FF7840"/>
                </a:solidFill>
                <a:latin typeface="Lucida Sans Unicode"/>
                <a:cs typeface="Lucida Sans Unicode"/>
              </a:rPr>
              <a:t>COMBOS</a:t>
            </a:r>
            <a:endParaRPr sz="2900" dirty="0">
              <a:latin typeface="Lucida Sans Unicode"/>
              <a:cs typeface="Lucida Sans Unicode"/>
            </a:endParaRPr>
          </a:p>
          <a:p>
            <a:pPr marL="546100" marR="545465" algn="ctr">
              <a:lnSpc>
                <a:spcPct val="110100"/>
              </a:lnSpc>
              <a:spcBef>
                <a:spcPts val="1215"/>
              </a:spcBef>
            </a:pP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ri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290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5" dirty="0">
                <a:solidFill>
                  <a:srgbClr val="FF7840"/>
                </a:solidFill>
                <a:latin typeface="Arial"/>
                <a:cs typeface="Arial"/>
              </a:rPr>
              <a:t>s 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oo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k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  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Ma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k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k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215" dirty="0">
                <a:solidFill>
                  <a:srgbClr val="FF7840"/>
                </a:solidFill>
                <a:latin typeface="Arial"/>
                <a:cs typeface="Arial"/>
              </a:rPr>
              <a:t>t  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br>
              <a:rPr lang="en-IN" sz="2100" spc="-185" dirty="0">
                <a:solidFill>
                  <a:srgbClr val="FF7840"/>
                </a:solidFill>
                <a:latin typeface="Arial"/>
                <a:cs typeface="Arial"/>
              </a:rPr>
            </a:br>
            <a:r>
              <a:rPr sz="2100" spc="-245" dirty="0">
                <a:solidFill>
                  <a:srgbClr val="FF7840"/>
                </a:solidFill>
                <a:latin typeface="Arial"/>
                <a:cs typeface="Arial"/>
              </a:rPr>
              <a:t>D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il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30" dirty="0">
                <a:solidFill>
                  <a:srgbClr val="FF7840"/>
                </a:solidFill>
                <a:latin typeface="Arial"/>
                <a:cs typeface="Arial"/>
              </a:rPr>
              <a:t>r 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45" dirty="0">
                <a:solidFill>
                  <a:srgbClr val="FF7840"/>
                </a:solidFill>
                <a:latin typeface="Arial"/>
                <a:cs typeface="Arial"/>
              </a:rPr>
              <a:t>m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55" dirty="0">
                <a:solidFill>
                  <a:srgbClr val="FF7840"/>
                </a:solidFill>
                <a:latin typeface="Arial"/>
                <a:cs typeface="Arial"/>
              </a:rPr>
              <a:t>e 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ee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ed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l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210" dirty="0">
                <a:solidFill>
                  <a:srgbClr val="FF7840"/>
                </a:solidFill>
                <a:latin typeface="Arial"/>
                <a:cs typeface="Arial"/>
              </a:rPr>
              <a:t>t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5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77464" y="3201472"/>
            <a:ext cx="3753485" cy="5285037"/>
          </a:xfrm>
          <a:prstGeom prst="rect">
            <a:avLst/>
          </a:prstGeom>
          <a:ln w="72923">
            <a:solidFill>
              <a:srgbClr val="FF78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00" dirty="0">
              <a:latin typeface="Times New Roman"/>
              <a:cs typeface="Times New Roman"/>
            </a:endParaRPr>
          </a:p>
          <a:p>
            <a:pPr marL="1083310" marR="1082675" algn="ctr">
              <a:lnSpc>
                <a:spcPct val="112100"/>
              </a:lnSpc>
            </a:pPr>
            <a:r>
              <a:rPr sz="2900" spc="580" dirty="0">
                <a:solidFill>
                  <a:srgbClr val="FF7840"/>
                </a:solidFill>
                <a:latin typeface="Lucida Sans Unicode"/>
                <a:cs typeface="Lucida Sans Unicode"/>
              </a:rPr>
              <a:t>HAPPY </a:t>
            </a:r>
            <a:r>
              <a:rPr sz="2900" spc="-905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2900" spc="434" dirty="0">
                <a:solidFill>
                  <a:srgbClr val="FF7840"/>
                </a:solidFill>
                <a:latin typeface="Lucida Sans Unicode"/>
                <a:cs typeface="Lucida Sans Unicode"/>
              </a:rPr>
              <a:t>H</a:t>
            </a:r>
            <a:r>
              <a:rPr sz="2900" spc="345" dirty="0">
                <a:solidFill>
                  <a:srgbClr val="FF7840"/>
                </a:solidFill>
                <a:latin typeface="Lucida Sans Unicode"/>
                <a:cs typeface="Lucida Sans Unicode"/>
              </a:rPr>
              <a:t>O</a:t>
            </a:r>
            <a:r>
              <a:rPr sz="2900" spc="555" dirty="0">
                <a:solidFill>
                  <a:srgbClr val="FF7840"/>
                </a:solidFill>
                <a:latin typeface="Lucida Sans Unicode"/>
                <a:cs typeface="Lucida Sans Unicode"/>
              </a:rPr>
              <a:t>U</a:t>
            </a:r>
            <a:r>
              <a:rPr sz="2900" spc="585" dirty="0">
                <a:solidFill>
                  <a:srgbClr val="FF7840"/>
                </a:solidFill>
                <a:latin typeface="Lucida Sans Unicode"/>
                <a:cs typeface="Lucida Sans Unicode"/>
              </a:rPr>
              <a:t>R</a:t>
            </a:r>
            <a:r>
              <a:rPr sz="2900" spc="705" dirty="0">
                <a:solidFill>
                  <a:srgbClr val="FF7840"/>
                </a:solidFill>
                <a:latin typeface="Lucida Sans Unicode"/>
                <a:cs typeface="Lucida Sans Unicode"/>
              </a:rPr>
              <a:t>S</a:t>
            </a:r>
            <a:endParaRPr sz="2900" dirty="0">
              <a:latin typeface="Lucida Sans Unicode"/>
              <a:cs typeface="Lucida Sans Unicode"/>
            </a:endParaRPr>
          </a:p>
          <a:p>
            <a:pPr marL="666115" marR="664845" algn="ctr">
              <a:lnSpc>
                <a:spcPct val="110100"/>
              </a:lnSpc>
              <a:spcBef>
                <a:spcPts val="1275"/>
              </a:spcBef>
            </a:pPr>
            <a:r>
              <a:rPr sz="2100" spc="-245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pp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y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h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20" dirty="0">
                <a:solidFill>
                  <a:srgbClr val="FF7840"/>
                </a:solidFill>
                <a:latin typeface="Arial"/>
                <a:cs typeface="Arial"/>
              </a:rPr>
              <a:t>u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0" dirty="0">
                <a:solidFill>
                  <a:srgbClr val="FF7840"/>
                </a:solidFill>
                <a:latin typeface="Arial"/>
                <a:cs typeface="Arial"/>
              </a:rPr>
              <a:t>s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170" dirty="0">
                <a:solidFill>
                  <a:srgbClr val="FF7840"/>
                </a:solidFill>
                <a:latin typeface="Arial"/>
                <a:cs typeface="Arial"/>
              </a:rPr>
              <a:t>ff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r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7840"/>
                </a:solidFill>
                <a:latin typeface="Arial"/>
                <a:cs typeface="Arial"/>
              </a:rPr>
              <a:t>c</a:t>
            </a:r>
            <a:r>
              <a:rPr sz="2100" spc="-150" dirty="0">
                <a:solidFill>
                  <a:srgbClr val="FF7840"/>
                </a:solidFill>
                <a:latin typeface="Arial"/>
                <a:cs typeface="Arial"/>
              </a:rPr>
              <a:t>a</a:t>
            </a:r>
            <a:r>
              <a:rPr sz="2100" spc="-75" dirty="0">
                <a:solidFill>
                  <a:srgbClr val="FF7840"/>
                </a:solidFill>
                <a:latin typeface="Arial"/>
                <a:cs typeface="Arial"/>
              </a:rPr>
              <a:t>n 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b</a:t>
            </a:r>
            <a:r>
              <a:rPr sz="2100" spc="-8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7840"/>
                </a:solidFill>
                <a:latin typeface="Arial"/>
                <a:cs typeface="Arial"/>
              </a:rPr>
              <a:t>g</a:t>
            </a:r>
            <a:r>
              <a:rPr sz="2100" spc="-40" dirty="0">
                <a:solidFill>
                  <a:srgbClr val="FF7840"/>
                </a:solidFill>
                <a:latin typeface="Arial"/>
                <a:cs typeface="Arial"/>
              </a:rPr>
              <a:t>i</a:t>
            </a:r>
            <a:r>
              <a:rPr sz="2100" spc="-35" dirty="0">
                <a:solidFill>
                  <a:srgbClr val="FF7840"/>
                </a:solidFill>
                <a:latin typeface="Arial"/>
                <a:cs typeface="Arial"/>
              </a:rPr>
              <a:t>v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7840"/>
                </a:solidFill>
                <a:latin typeface="Arial"/>
                <a:cs typeface="Arial"/>
              </a:rPr>
              <a:t>o</a:t>
            </a:r>
            <a:r>
              <a:rPr sz="2100" spc="-114" dirty="0">
                <a:solidFill>
                  <a:srgbClr val="FF7840"/>
                </a:solidFill>
                <a:latin typeface="Arial"/>
                <a:cs typeface="Arial"/>
              </a:rPr>
              <a:t>n</a:t>
            </a:r>
            <a:r>
              <a:rPr sz="2100" spc="-185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lang="en-IN" sz="2100" spc="-195" dirty="0">
                <a:solidFill>
                  <a:srgbClr val="FF7840"/>
                </a:solidFill>
                <a:latin typeface="Arial"/>
                <a:cs typeface="Arial"/>
              </a:rPr>
              <a:t>Waffles</a:t>
            </a:r>
            <a:r>
              <a:rPr lang="en-IN" sz="2100" spc="-100" dirty="0">
                <a:solidFill>
                  <a:srgbClr val="FF7840"/>
                </a:solidFill>
                <a:latin typeface="Arial"/>
                <a:cs typeface="Arial"/>
              </a:rPr>
              <a:t>, Yogurt, and Spaghetti sauce </a:t>
            </a:r>
            <a:r>
              <a:rPr lang="en-IN" sz="2100" spc="-95" dirty="0">
                <a:solidFill>
                  <a:srgbClr val="FF7840"/>
                </a:solidFill>
                <a:latin typeface="Arial"/>
                <a:cs typeface="Arial"/>
              </a:rPr>
              <a:t>on Mondays</a:t>
            </a:r>
            <a:r>
              <a:rPr sz="2100" spc="-60" dirty="0">
                <a:solidFill>
                  <a:srgbClr val="FF7840"/>
                </a:solidFill>
                <a:latin typeface="Arial"/>
                <a:cs typeface="Arial"/>
              </a:rPr>
              <a:t> </a:t>
            </a:r>
            <a:r>
              <a:rPr lang="en-IN" sz="2100" spc="210" dirty="0">
                <a:solidFill>
                  <a:srgbClr val="FF7840"/>
                </a:solidFill>
                <a:latin typeface="Arial"/>
                <a:cs typeface="Arial"/>
              </a:rPr>
              <a:t>when </a:t>
            </a:r>
            <a:r>
              <a:rPr lang="en-IN" sz="2100" spc="-40" dirty="0">
                <a:solidFill>
                  <a:srgbClr val="FF7840"/>
                </a:solidFill>
                <a:latin typeface="Arial"/>
                <a:cs typeface="Arial"/>
              </a:rPr>
              <a:t>orders</a:t>
            </a:r>
            <a:br>
              <a:rPr lang="en-IN" sz="2100" spc="-40" dirty="0">
                <a:solidFill>
                  <a:srgbClr val="FF7840"/>
                </a:solidFill>
                <a:latin typeface="Arial"/>
                <a:cs typeface="Arial"/>
              </a:rPr>
            </a:br>
            <a:r>
              <a:rPr lang="en-IN" sz="2100" spc="-40" dirty="0">
                <a:solidFill>
                  <a:srgbClr val="FF7840"/>
                </a:solidFill>
                <a:latin typeface="Arial"/>
                <a:cs typeface="Arial"/>
              </a:rPr>
              <a:t>are low</a:t>
            </a:r>
            <a:r>
              <a:rPr sz="2100" spc="-95" dirty="0">
                <a:solidFill>
                  <a:srgbClr val="FF7840"/>
                </a:solidFill>
                <a:latin typeface="Arial"/>
                <a:cs typeface="Arial"/>
              </a:rPr>
              <a:t>.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0749" y="3530637"/>
            <a:ext cx="13401675" cy="988694"/>
          </a:xfrm>
          <a:custGeom>
            <a:avLst/>
            <a:gdLst/>
            <a:ahLst/>
            <a:cxnLst/>
            <a:rect l="l" t="t" r="r" b="b"/>
            <a:pathLst>
              <a:path w="13401675" h="988695">
                <a:moveTo>
                  <a:pt x="539813" y="371360"/>
                </a:moveTo>
                <a:lnTo>
                  <a:pt x="495579" y="371360"/>
                </a:lnTo>
                <a:lnTo>
                  <a:pt x="413537" y="436676"/>
                </a:lnTo>
                <a:lnTo>
                  <a:pt x="439508" y="469087"/>
                </a:lnTo>
                <a:lnTo>
                  <a:pt x="468833" y="445681"/>
                </a:lnTo>
                <a:lnTo>
                  <a:pt x="471868" y="443128"/>
                </a:lnTo>
                <a:lnTo>
                  <a:pt x="475970" y="439343"/>
                </a:lnTo>
                <a:lnTo>
                  <a:pt x="481126" y="434365"/>
                </a:lnTo>
                <a:lnTo>
                  <a:pt x="487349" y="428193"/>
                </a:lnTo>
                <a:lnTo>
                  <a:pt x="486575" y="454685"/>
                </a:lnTo>
                <a:lnTo>
                  <a:pt x="486067" y="478853"/>
                </a:lnTo>
                <a:lnTo>
                  <a:pt x="486067" y="625957"/>
                </a:lnTo>
                <a:lnTo>
                  <a:pt x="539813" y="625957"/>
                </a:lnTo>
                <a:lnTo>
                  <a:pt x="539813" y="428193"/>
                </a:lnTo>
                <a:lnTo>
                  <a:pt x="539813" y="371360"/>
                </a:lnTo>
                <a:close/>
              </a:path>
              <a:path w="13401675" h="988695">
                <a:moveTo>
                  <a:pt x="988580" y="494284"/>
                </a:moveTo>
                <a:lnTo>
                  <a:pt x="986320" y="446811"/>
                </a:lnTo>
                <a:lnTo>
                  <a:pt x="979652" y="400469"/>
                </a:lnTo>
                <a:lnTo>
                  <a:pt x="968806" y="355663"/>
                </a:lnTo>
                <a:lnTo>
                  <a:pt x="959269" y="327926"/>
                </a:lnTo>
                <a:lnTo>
                  <a:pt x="959269" y="494284"/>
                </a:lnTo>
                <a:lnTo>
                  <a:pt x="956856" y="541769"/>
                </a:lnTo>
                <a:lnTo>
                  <a:pt x="949794" y="587883"/>
                </a:lnTo>
                <a:lnTo>
                  <a:pt x="938326" y="632409"/>
                </a:lnTo>
                <a:lnTo>
                  <a:pt x="922667" y="675106"/>
                </a:lnTo>
                <a:lnTo>
                  <a:pt x="903058" y="715746"/>
                </a:lnTo>
                <a:lnTo>
                  <a:pt x="879754" y="754087"/>
                </a:lnTo>
                <a:lnTo>
                  <a:pt x="852957" y="789889"/>
                </a:lnTo>
                <a:lnTo>
                  <a:pt x="822934" y="822921"/>
                </a:lnTo>
                <a:lnTo>
                  <a:pt x="789889" y="852957"/>
                </a:lnTo>
                <a:lnTo>
                  <a:pt x="754087" y="879741"/>
                </a:lnTo>
                <a:lnTo>
                  <a:pt x="715746" y="903058"/>
                </a:lnTo>
                <a:lnTo>
                  <a:pt x="675119" y="922667"/>
                </a:lnTo>
                <a:lnTo>
                  <a:pt x="632409" y="938326"/>
                </a:lnTo>
                <a:lnTo>
                  <a:pt x="587883" y="949794"/>
                </a:lnTo>
                <a:lnTo>
                  <a:pt x="541769" y="956856"/>
                </a:lnTo>
                <a:lnTo>
                  <a:pt x="494296" y="959256"/>
                </a:lnTo>
                <a:lnTo>
                  <a:pt x="446811" y="956856"/>
                </a:lnTo>
                <a:lnTo>
                  <a:pt x="400697" y="949794"/>
                </a:lnTo>
                <a:lnTo>
                  <a:pt x="356171" y="938326"/>
                </a:lnTo>
                <a:lnTo>
                  <a:pt x="313474" y="922667"/>
                </a:lnTo>
                <a:lnTo>
                  <a:pt x="272834" y="903058"/>
                </a:lnTo>
                <a:lnTo>
                  <a:pt x="234492" y="879741"/>
                </a:lnTo>
                <a:lnTo>
                  <a:pt x="198691" y="852957"/>
                </a:lnTo>
                <a:lnTo>
                  <a:pt x="165658" y="822921"/>
                </a:lnTo>
                <a:lnTo>
                  <a:pt x="135623" y="789889"/>
                </a:lnTo>
                <a:lnTo>
                  <a:pt x="108826" y="754087"/>
                </a:lnTo>
                <a:lnTo>
                  <a:pt x="85521" y="715746"/>
                </a:lnTo>
                <a:lnTo>
                  <a:pt x="65913" y="675106"/>
                </a:lnTo>
                <a:lnTo>
                  <a:pt x="50253" y="632409"/>
                </a:lnTo>
                <a:lnTo>
                  <a:pt x="38785" y="587883"/>
                </a:lnTo>
                <a:lnTo>
                  <a:pt x="31737" y="541832"/>
                </a:lnTo>
                <a:lnTo>
                  <a:pt x="29324" y="494284"/>
                </a:lnTo>
                <a:lnTo>
                  <a:pt x="31724" y="446811"/>
                </a:lnTo>
                <a:lnTo>
                  <a:pt x="38785" y="400697"/>
                </a:lnTo>
                <a:lnTo>
                  <a:pt x="50253" y="356171"/>
                </a:lnTo>
                <a:lnTo>
                  <a:pt x="65913" y="313461"/>
                </a:lnTo>
                <a:lnTo>
                  <a:pt x="85521" y="272834"/>
                </a:lnTo>
                <a:lnTo>
                  <a:pt x="108826" y="234492"/>
                </a:lnTo>
                <a:lnTo>
                  <a:pt x="135623" y="198691"/>
                </a:lnTo>
                <a:lnTo>
                  <a:pt x="165658" y="165646"/>
                </a:lnTo>
                <a:lnTo>
                  <a:pt x="198691" y="135623"/>
                </a:lnTo>
                <a:lnTo>
                  <a:pt x="234492" y="108826"/>
                </a:lnTo>
                <a:lnTo>
                  <a:pt x="272834" y="85509"/>
                </a:lnTo>
                <a:lnTo>
                  <a:pt x="313474" y="65913"/>
                </a:lnTo>
                <a:lnTo>
                  <a:pt x="356171" y="50253"/>
                </a:lnTo>
                <a:lnTo>
                  <a:pt x="400697" y="38773"/>
                </a:lnTo>
                <a:lnTo>
                  <a:pt x="446811" y="31724"/>
                </a:lnTo>
                <a:lnTo>
                  <a:pt x="494296" y="29311"/>
                </a:lnTo>
                <a:lnTo>
                  <a:pt x="541769" y="31724"/>
                </a:lnTo>
                <a:lnTo>
                  <a:pt x="587883" y="38773"/>
                </a:lnTo>
                <a:lnTo>
                  <a:pt x="632409" y="50253"/>
                </a:lnTo>
                <a:lnTo>
                  <a:pt x="675119" y="65913"/>
                </a:lnTo>
                <a:lnTo>
                  <a:pt x="715746" y="85509"/>
                </a:lnTo>
                <a:lnTo>
                  <a:pt x="754087" y="108826"/>
                </a:lnTo>
                <a:lnTo>
                  <a:pt x="789889" y="135623"/>
                </a:lnTo>
                <a:lnTo>
                  <a:pt x="822934" y="165646"/>
                </a:lnTo>
                <a:lnTo>
                  <a:pt x="852957" y="198691"/>
                </a:lnTo>
                <a:lnTo>
                  <a:pt x="879754" y="234492"/>
                </a:lnTo>
                <a:lnTo>
                  <a:pt x="903058" y="272834"/>
                </a:lnTo>
                <a:lnTo>
                  <a:pt x="922667" y="313461"/>
                </a:lnTo>
                <a:lnTo>
                  <a:pt x="938326" y="356171"/>
                </a:lnTo>
                <a:lnTo>
                  <a:pt x="949794" y="400697"/>
                </a:lnTo>
                <a:lnTo>
                  <a:pt x="956843" y="446747"/>
                </a:lnTo>
                <a:lnTo>
                  <a:pt x="959269" y="494284"/>
                </a:lnTo>
                <a:lnTo>
                  <a:pt x="959269" y="327926"/>
                </a:lnTo>
                <a:lnTo>
                  <a:pt x="935393" y="271310"/>
                </a:lnTo>
                <a:lnTo>
                  <a:pt x="913244" y="232181"/>
                </a:lnTo>
                <a:lnTo>
                  <a:pt x="887742" y="195364"/>
                </a:lnTo>
                <a:lnTo>
                  <a:pt x="859104" y="161061"/>
                </a:lnTo>
                <a:lnTo>
                  <a:pt x="827519" y="129476"/>
                </a:lnTo>
                <a:lnTo>
                  <a:pt x="793216" y="100838"/>
                </a:lnTo>
                <a:lnTo>
                  <a:pt x="756399" y="75336"/>
                </a:lnTo>
                <a:lnTo>
                  <a:pt x="717270" y="53187"/>
                </a:lnTo>
                <a:lnTo>
                  <a:pt x="676033" y="34594"/>
                </a:lnTo>
                <a:lnTo>
                  <a:pt x="632917" y="19773"/>
                </a:lnTo>
                <a:lnTo>
                  <a:pt x="588111" y="8928"/>
                </a:lnTo>
                <a:lnTo>
                  <a:pt x="541832" y="2260"/>
                </a:lnTo>
                <a:lnTo>
                  <a:pt x="494296" y="0"/>
                </a:lnTo>
                <a:lnTo>
                  <a:pt x="446747" y="2260"/>
                </a:lnTo>
                <a:lnTo>
                  <a:pt x="400469" y="8928"/>
                </a:lnTo>
                <a:lnTo>
                  <a:pt x="355663" y="19773"/>
                </a:lnTo>
                <a:lnTo>
                  <a:pt x="312547" y="34594"/>
                </a:lnTo>
                <a:lnTo>
                  <a:pt x="271310" y="53187"/>
                </a:lnTo>
                <a:lnTo>
                  <a:pt x="232181" y="75336"/>
                </a:lnTo>
                <a:lnTo>
                  <a:pt x="195364" y="100838"/>
                </a:lnTo>
                <a:lnTo>
                  <a:pt x="161061" y="129476"/>
                </a:lnTo>
                <a:lnTo>
                  <a:pt x="129489" y="161061"/>
                </a:lnTo>
                <a:lnTo>
                  <a:pt x="100838" y="195364"/>
                </a:lnTo>
                <a:lnTo>
                  <a:pt x="75336" y="232181"/>
                </a:lnTo>
                <a:lnTo>
                  <a:pt x="53187" y="271310"/>
                </a:lnTo>
                <a:lnTo>
                  <a:pt x="34594" y="312547"/>
                </a:lnTo>
                <a:lnTo>
                  <a:pt x="19773" y="355663"/>
                </a:lnTo>
                <a:lnTo>
                  <a:pt x="8928" y="400469"/>
                </a:lnTo>
                <a:lnTo>
                  <a:pt x="2273" y="446747"/>
                </a:lnTo>
                <a:lnTo>
                  <a:pt x="0" y="494284"/>
                </a:lnTo>
                <a:lnTo>
                  <a:pt x="2260" y="541769"/>
                </a:lnTo>
                <a:lnTo>
                  <a:pt x="8928" y="588111"/>
                </a:lnTo>
                <a:lnTo>
                  <a:pt x="19773" y="632917"/>
                </a:lnTo>
                <a:lnTo>
                  <a:pt x="34594" y="676033"/>
                </a:lnTo>
                <a:lnTo>
                  <a:pt x="53187" y="717257"/>
                </a:lnTo>
                <a:lnTo>
                  <a:pt x="75336" y="756386"/>
                </a:lnTo>
                <a:lnTo>
                  <a:pt x="100838" y="793216"/>
                </a:lnTo>
                <a:lnTo>
                  <a:pt x="129489" y="827519"/>
                </a:lnTo>
                <a:lnTo>
                  <a:pt x="161061" y="859091"/>
                </a:lnTo>
                <a:lnTo>
                  <a:pt x="195364" y="887742"/>
                </a:lnTo>
                <a:lnTo>
                  <a:pt x="232181" y="913244"/>
                </a:lnTo>
                <a:lnTo>
                  <a:pt x="271310" y="935393"/>
                </a:lnTo>
                <a:lnTo>
                  <a:pt x="312547" y="953985"/>
                </a:lnTo>
                <a:lnTo>
                  <a:pt x="355663" y="968806"/>
                </a:lnTo>
                <a:lnTo>
                  <a:pt x="400469" y="979652"/>
                </a:lnTo>
                <a:lnTo>
                  <a:pt x="446747" y="986307"/>
                </a:lnTo>
                <a:lnTo>
                  <a:pt x="494296" y="988580"/>
                </a:lnTo>
                <a:lnTo>
                  <a:pt x="541832" y="986307"/>
                </a:lnTo>
                <a:lnTo>
                  <a:pt x="588111" y="979652"/>
                </a:lnTo>
                <a:lnTo>
                  <a:pt x="632917" y="968806"/>
                </a:lnTo>
                <a:lnTo>
                  <a:pt x="660679" y="959256"/>
                </a:lnTo>
                <a:lnTo>
                  <a:pt x="676033" y="953985"/>
                </a:lnTo>
                <a:lnTo>
                  <a:pt x="717270" y="935393"/>
                </a:lnTo>
                <a:lnTo>
                  <a:pt x="756399" y="913244"/>
                </a:lnTo>
                <a:lnTo>
                  <a:pt x="793216" y="887742"/>
                </a:lnTo>
                <a:lnTo>
                  <a:pt x="827519" y="859091"/>
                </a:lnTo>
                <a:lnTo>
                  <a:pt x="859104" y="827519"/>
                </a:lnTo>
                <a:lnTo>
                  <a:pt x="887742" y="793216"/>
                </a:lnTo>
                <a:lnTo>
                  <a:pt x="913244" y="756386"/>
                </a:lnTo>
                <a:lnTo>
                  <a:pt x="935393" y="717257"/>
                </a:lnTo>
                <a:lnTo>
                  <a:pt x="953985" y="676033"/>
                </a:lnTo>
                <a:lnTo>
                  <a:pt x="968806" y="632917"/>
                </a:lnTo>
                <a:lnTo>
                  <a:pt x="979652" y="588111"/>
                </a:lnTo>
                <a:lnTo>
                  <a:pt x="986320" y="541832"/>
                </a:lnTo>
                <a:lnTo>
                  <a:pt x="988580" y="494284"/>
                </a:lnTo>
                <a:close/>
              </a:path>
              <a:path w="13401675" h="988695">
                <a:moveTo>
                  <a:pt x="4722241" y="580440"/>
                </a:moveTo>
                <a:lnTo>
                  <a:pt x="4611408" y="580440"/>
                </a:lnTo>
                <a:lnTo>
                  <a:pt x="4611408" y="578129"/>
                </a:lnTo>
                <a:lnTo>
                  <a:pt x="4644060" y="547268"/>
                </a:lnTo>
                <a:lnTo>
                  <a:pt x="4659211" y="533234"/>
                </a:lnTo>
                <a:lnTo>
                  <a:pt x="4671873" y="520877"/>
                </a:lnTo>
                <a:lnTo>
                  <a:pt x="4700994" y="485228"/>
                </a:lnTo>
                <a:lnTo>
                  <a:pt x="4714659" y="445363"/>
                </a:lnTo>
                <a:lnTo>
                  <a:pt x="4715040" y="436676"/>
                </a:lnTo>
                <a:lnTo>
                  <a:pt x="4714418" y="426935"/>
                </a:lnTo>
                <a:lnTo>
                  <a:pt x="4692891" y="386981"/>
                </a:lnTo>
                <a:lnTo>
                  <a:pt x="4656988" y="369912"/>
                </a:lnTo>
                <a:lnTo>
                  <a:pt x="4634547" y="367753"/>
                </a:lnTo>
                <a:lnTo>
                  <a:pt x="4625721" y="367995"/>
                </a:lnTo>
                <a:lnTo>
                  <a:pt x="4587811" y="375831"/>
                </a:lnTo>
                <a:lnTo>
                  <a:pt x="4552785" y="396913"/>
                </a:lnTo>
                <a:lnTo>
                  <a:pt x="4543768" y="404279"/>
                </a:lnTo>
                <a:lnTo>
                  <a:pt x="4572825" y="438734"/>
                </a:lnTo>
                <a:lnTo>
                  <a:pt x="4580293" y="432904"/>
                </a:lnTo>
                <a:lnTo>
                  <a:pt x="4587646" y="427748"/>
                </a:lnTo>
                <a:lnTo>
                  <a:pt x="4623371" y="413194"/>
                </a:lnTo>
                <a:lnTo>
                  <a:pt x="4630686" y="412762"/>
                </a:lnTo>
                <a:lnTo>
                  <a:pt x="4640211" y="412762"/>
                </a:lnTo>
                <a:lnTo>
                  <a:pt x="4647666" y="415340"/>
                </a:lnTo>
                <a:lnTo>
                  <a:pt x="4653318" y="420217"/>
                </a:lnTo>
                <a:lnTo>
                  <a:pt x="4658982" y="425361"/>
                </a:lnTo>
                <a:lnTo>
                  <a:pt x="4661814" y="432828"/>
                </a:lnTo>
                <a:lnTo>
                  <a:pt x="4661814" y="449795"/>
                </a:lnTo>
                <a:lnTo>
                  <a:pt x="4639856" y="490486"/>
                </a:lnTo>
                <a:lnTo>
                  <a:pt x="4608322" y="524116"/>
                </a:lnTo>
                <a:lnTo>
                  <a:pt x="4544542" y="588670"/>
                </a:lnTo>
                <a:lnTo>
                  <a:pt x="4544542" y="625957"/>
                </a:lnTo>
                <a:lnTo>
                  <a:pt x="4722241" y="625957"/>
                </a:lnTo>
                <a:lnTo>
                  <a:pt x="4722241" y="580440"/>
                </a:lnTo>
                <a:close/>
              </a:path>
              <a:path w="13401675" h="988695">
                <a:moveTo>
                  <a:pt x="5126266" y="494284"/>
                </a:moveTo>
                <a:lnTo>
                  <a:pt x="5124005" y="446811"/>
                </a:lnTo>
                <a:lnTo>
                  <a:pt x="5117338" y="400469"/>
                </a:lnTo>
                <a:lnTo>
                  <a:pt x="5106492" y="355663"/>
                </a:lnTo>
                <a:lnTo>
                  <a:pt x="5096954" y="327926"/>
                </a:lnTo>
                <a:lnTo>
                  <a:pt x="5096954" y="494284"/>
                </a:lnTo>
                <a:lnTo>
                  <a:pt x="5094541" y="541769"/>
                </a:lnTo>
                <a:lnTo>
                  <a:pt x="5087493" y="587883"/>
                </a:lnTo>
                <a:lnTo>
                  <a:pt x="5076012" y="632409"/>
                </a:lnTo>
                <a:lnTo>
                  <a:pt x="5060353" y="675106"/>
                </a:lnTo>
                <a:lnTo>
                  <a:pt x="5040757" y="715746"/>
                </a:lnTo>
                <a:lnTo>
                  <a:pt x="5017440" y="754087"/>
                </a:lnTo>
                <a:lnTo>
                  <a:pt x="4990643" y="789889"/>
                </a:lnTo>
                <a:lnTo>
                  <a:pt x="4960620" y="822921"/>
                </a:lnTo>
                <a:lnTo>
                  <a:pt x="4927574" y="852957"/>
                </a:lnTo>
                <a:lnTo>
                  <a:pt x="4891773" y="879741"/>
                </a:lnTo>
                <a:lnTo>
                  <a:pt x="4853432" y="903058"/>
                </a:lnTo>
                <a:lnTo>
                  <a:pt x="4812804" y="922667"/>
                </a:lnTo>
                <a:lnTo>
                  <a:pt x="4770094" y="938326"/>
                </a:lnTo>
                <a:lnTo>
                  <a:pt x="4725568" y="949794"/>
                </a:lnTo>
                <a:lnTo>
                  <a:pt x="4679454" y="956856"/>
                </a:lnTo>
                <a:lnTo>
                  <a:pt x="4631982" y="959256"/>
                </a:lnTo>
                <a:lnTo>
                  <a:pt x="4584497" y="956856"/>
                </a:lnTo>
                <a:lnTo>
                  <a:pt x="4538383" y="949794"/>
                </a:lnTo>
                <a:lnTo>
                  <a:pt x="4493857" y="938326"/>
                </a:lnTo>
                <a:lnTo>
                  <a:pt x="4451159" y="922667"/>
                </a:lnTo>
                <a:lnTo>
                  <a:pt x="4410519" y="903058"/>
                </a:lnTo>
                <a:lnTo>
                  <a:pt x="4372178" y="879741"/>
                </a:lnTo>
                <a:lnTo>
                  <a:pt x="4336377" y="852957"/>
                </a:lnTo>
                <a:lnTo>
                  <a:pt x="4303344" y="822921"/>
                </a:lnTo>
                <a:lnTo>
                  <a:pt x="4273308" y="789889"/>
                </a:lnTo>
                <a:lnTo>
                  <a:pt x="4246524" y="754087"/>
                </a:lnTo>
                <a:lnTo>
                  <a:pt x="4223207" y="715746"/>
                </a:lnTo>
                <a:lnTo>
                  <a:pt x="4203598" y="675106"/>
                </a:lnTo>
                <a:lnTo>
                  <a:pt x="4187939" y="632409"/>
                </a:lnTo>
                <a:lnTo>
                  <a:pt x="4176471" y="587883"/>
                </a:lnTo>
                <a:lnTo>
                  <a:pt x="4169422" y="541832"/>
                </a:lnTo>
                <a:lnTo>
                  <a:pt x="4167009" y="494284"/>
                </a:lnTo>
                <a:lnTo>
                  <a:pt x="4169410" y="446811"/>
                </a:lnTo>
                <a:lnTo>
                  <a:pt x="4176471" y="400697"/>
                </a:lnTo>
                <a:lnTo>
                  <a:pt x="4187939" y="356171"/>
                </a:lnTo>
                <a:lnTo>
                  <a:pt x="4203598" y="313461"/>
                </a:lnTo>
                <a:lnTo>
                  <a:pt x="4223207" y="272834"/>
                </a:lnTo>
                <a:lnTo>
                  <a:pt x="4246524" y="234492"/>
                </a:lnTo>
                <a:lnTo>
                  <a:pt x="4273308" y="198691"/>
                </a:lnTo>
                <a:lnTo>
                  <a:pt x="4303344" y="165646"/>
                </a:lnTo>
                <a:lnTo>
                  <a:pt x="4336377" y="135623"/>
                </a:lnTo>
                <a:lnTo>
                  <a:pt x="4372178" y="108826"/>
                </a:lnTo>
                <a:lnTo>
                  <a:pt x="4410519" y="85509"/>
                </a:lnTo>
                <a:lnTo>
                  <a:pt x="4451159" y="65913"/>
                </a:lnTo>
                <a:lnTo>
                  <a:pt x="4493857" y="50253"/>
                </a:lnTo>
                <a:lnTo>
                  <a:pt x="4538383" y="38773"/>
                </a:lnTo>
                <a:lnTo>
                  <a:pt x="4584497" y="31724"/>
                </a:lnTo>
                <a:lnTo>
                  <a:pt x="4631982" y="29311"/>
                </a:lnTo>
                <a:lnTo>
                  <a:pt x="4679454" y="31724"/>
                </a:lnTo>
                <a:lnTo>
                  <a:pt x="4725568" y="38773"/>
                </a:lnTo>
                <a:lnTo>
                  <a:pt x="4770094" y="50253"/>
                </a:lnTo>
                <a:lnTo>
                  <a:pt x="4812804" y="65913"/>
                </a:lnTo>
                <a:lnTo>
                  <a:pt x="4853432" y="85509"/>
                </a:lnTo>
                <a:lnTo>
                  <a:pt x="4891773" y="108826"/>
                </a:lnTo>
                <a:lnTo>
                  <a:pt x="4927574" y="135623"/>
                </a:lnTo>
                <a:lnTo>
                  <a:pt x="4960620" y="165646"/>
                </a:lnTo>
                <a:lnTo>
                  <a:pt x="4990643" y="198691"/>
                </a:lnTo>
                <a:lnTo>
                  <a:pt x="5017440" y="234492"/>
                </a:lnTo>
                <a:lnTo>
                  <a:pt x="5040757" y="272834"/>
                </a:lnTo>
                <a:lnTo>
                  <a:pt x="5060353" y="313461"/>
                </a:lnTo>
                <a:lnTo>
                  <a:pt x="5076012" y="356171"/>
                </a:lnTo>
                <a:lnTo>
                  <a:pt x="5087493" y="400697"/>
                </a:lnTo>
                <a:lnTo>
                  <a:pt x="5094541" y="446747"/>
                </a:lnTo>
                <a:lnTo>
                  <a:pt x="5096954" y="494284"/>
                </a:lnTo>
                <a:lnTo>
                  <a:pt x="5096954" y="327926"/>
                </a:lnTo>
                <a:lnTo>
                  <a:pt x="5073078" y="271310"/>
                </a:lnTo>
                <a:lnTo>
                  <a:pt x="5050929" y="232181"/>
                </a:lnTo>
                <a:lnTo>
                  <a:pt x="5025428" y="195364"/>
                </a:lnTo>
                <a:lnTo>
                  <a:pt x="4996789" y="161061"/>
                </a:lnTo>
                <a:lnTo>
                  <a:pt x="4965204" y="129476"/>
                </a:lnTo>
                <a:lnTo>
                  <a:pt x="4930902" y="100838"/>
                </a:lnTo>
                <a:lnTo>
                  <a:pt x="4894084" y="75336"/>
                </a:lnTo>
                <a:lnTo>
                  <a:pt x="4854956" y="53187"/>
                </a:lnTo>
                <a:lnTo>
                  <a:pt x="4813719" y="34594"/>
                </a:lnTo>
                <a:lnTo>
                  <a:pt x="4770602" y="19773"/>
                </a:lnTo>
                <a:lnTo>
                  <a:pt x="4725797" y="8928"/>
                </a:lnTo>
                <a:lnTo>
                  <a:pt x="4679518" y="2260"/>
                </a:lnTo>
                <a:lnTo>
                  <a:pt x="4631982" y="0"/>
                </a:lnTo>
                <a:lnTo>
                  <a:pt x="4584433" y="2260"/>
                </a:lnTo>
                <a:lnTo>
                  <a:pt x="4538154" y="8928"/>
                </a:lnTo>
                <a:lnTo>
                  <a:pt x="4493349" y="19773"/>
                </a:lnTo>
                <a:lnTo>
                  <a:pt x="4450232" y="34594"/>
                </a:lnTo>
                <a:lnTo>
                  <a:pt x="4409008" y="53187"/>
                </a:lnTo>
                <a:lnTo>
                  <a:pt x="4369879" y="75336"/>
                </a:lnTo>
                <a:lnTo>
                  <a:pt x="4333049" y="100838"/>
                </a:lnTo>
                <a:lnTo>
                  <a:pt x="4298747" y="129476"/>
                </a:lnTo>
                <a:lnTo>
                  <a:pt x="4267174" y="161061"/>
                </a:lnTo>
                <a:lnTo>
                  <a:pt x="4238523" y="195364"/>
                </a:lnTo>
                <a:lnTo>
                  <a:pt x="4213022" y="232181"/>
                </a:lnTo>
                <a:lnTo>
                  <a:pt x="4190873" y="271310"/>
                </a:lnTo>
                <a:lnTo>
                  <a:pt x="4172280" y="312547"/>
                </a:lnTo>
                <a:lnTo>
                  <a:pt x="4157459" y="355663"/>
                </a:lnTo>
                <a:lnTo>
                  <a:pt x="4146613" y="400469"/>
                </a:lnTo>
                <a:lnTo>
                  <a:pt x="4139958" y="446747"/>
                </a:lnTo>
                <a:lnTo>
                  <a:pt x="4137685" y="494284"/>
                </a:lnTo>
                <a:lnTo>
                  <a:pt x="4139946" y="541769"/>
                </a:lnTo>
                <a:lnTo>
                  <a:pt x="4146613" y="588111"/>
                </a:lnTo>
                <a:lnTo>
                  <a:pt x="4157459" y="632917"/>
                </a:lnTo>
                <a:lnTo>
                  <a:pt x="4172280" y="676033"/>
                </a:lnTo>
                <a:lnTo>
                  <a:pt x="4190873" y="717257"/>
                </a:lnTo>
                <a:lnTo>
                  <a:pt x="4213022" y="756386"/>
                </a:lnTo>
                <a:lnTo>
                  <a:pt x="4238523" y="793216"/>
                </a:lnTo>
                <a:lnTo>
                  <a:pt x="4267174" y="827519"/>
                </a:lnTo>
                <a:lnTo>
                  <a:pt x="4298747" y="859091"/>
                </a:lnTo>
                <a:lnTo>
                  <a:pt x="4333049" y="887742"/>
                </a:lnTo>
                <a:lnTo>
                  <a:pt x="4369879" y="913244"/>
                </a:lnTo>
                <a:lnTo>
                  <a:pt x="4409008" y="935393"/>
                </a:lnTo>
                <a:lnTo>
                  <a:pt x="4450232" y="953985"/>
                </a:lnTo>
                <a:lnTo>
                  <a:pt x="4493349" y="968806"/>
                </a:lnTo>
                <a:lnTo>
                  <a:pt x="4538154" y="979652"/>
                </a:lnTo>
                <a:lnTo>
                  <a:pt x="4584433" y="986307"/>
                </a:lnTo>
                <a:lnTo>
                  <a:pt x="4631982" y="988580"/>
                </a:lnTo>
                <a:lnTo>
                  <a:pt x="4679518" y="986307"/>
                </a:lnTo>
                <a:lnTo>
                  <a:pt x="4725797" y="979652"/>
                </a:lnTo>
                <a:lnTo>
                  <a:pt x="4770602" y="968806"/>
                </a:lnTo>
                <a:lnTo>
                  <a:pt x="4798377" y="959256"/>
                </a:lnTo>
                <a:lnTo>
                  <a:pt x="4813719" y="953985"/>
                </a:lnTo>
                <a:lnTo>
                  <a:pt x="4854956" y="935393"/>
                </a:lnTo>
                <a:lnTo>
                  <a:pt x="4894084" y="913244"/>
                </a:lnTo>
                <a:lnTo>
                  <a:pt x="4930902" y="887742"/>
                </a:lnTo>
                <a:lnTo>
                  <a:pt x="4965204" y="859091"/>
                </a:lnTo>
                <a:lnTo>
                  <a:pt x="4996789" y="827519"/>
                </a:lnTo>
                <a:lnTo>
                  <a:pt x="5025428" y="793216"/>
                </a:lnTo>
                <a:lnTo>
                  <a:pt x="5050929" y="756386"/>
                </a:lnTo>
                <a:lnTo>
                  <a:pt x="5073078" y="717257"/>
                </a:lnTo>
                <a:lnTo>
                  <a:pt x="5091671" y="676033"/>
                </a:lnTo>
                <a:lnTo>
                  <a:pt x="5106492" y="632917"/>
                </a:lnTo>
                <a:lnTo>
                  <a:pt x="5117338" y="588111"/>
                </a:lnTo>
                <a:lnTo>
                  <a:pt x="5124005" y="541832"/>
                </a:lnTo>
                <a:lnTo>
                  <a:pt x="5126266" y="494284"/>
                </a:lnTo>
                <a:close/>
              </a:path>
              <a:path w="13401675" h="988695">
                <a:moveTo>
                  <a:pt x="8857615" y="551891"/>
                </a:moveTo>
                <a:lnTo>
                  <a:pt x="8841676" y="511771"/>
                </a:lnTo>
                <a:lnTo>
                  <a:pt x="8795131" y="493001"/>
                </a:lnTo>
                <a:lnTo>
                  <a:pt x="8795131" y="491972"/>
                </a:lnTo>
                <a:lnTo>
                  <a:pt x="8835758" y="469087"/>
                </a:lnTo>
                <a:lnTo>
                  <a:pt x="8850160" y="428447"/>
                </a:lnTo>
                <a:lnTo>
                  <a:pt x="8848712" y="414997"/>
                </a:lnTo>
                <a:lnTo>
                  <a:pt x="8847518" y="411734"/>
                </a:lnTo>
                <a:lnTo>
                  <a:pt x="8844382" y="403148"/>
                </a:lnTo>
                <a:lnTo>
                  <a:pt x="8814435" y="377278"/>
                </a:lnTo>
                <a:lnTo>
                  <a:pt x="8764524" y="368274"/>
                </a:lnTo>
                <a:lnTo>
                  <a:pt x="8741232" y="369824"/>
                </a:lnTo>
                <a:lnTo>
                  <a:pt x="8719617" y="374472"/>
                </a:lnTo>
                <a:lnTo>
                  <a:pt x="8699678" y="382270"/>
                </a:lnTo>
                <a:lnTo>
                  <a:pt x="8681453" y="393217"/>
                </a:lnTo>
                <a:lnTo>
                  <a:pt x="8706396" y="430250"/>
                </a:lnTo>
                <a:lnTo>
                  <a:pt x="8714118" y="425577"/>
                </a:lnTo>
                <a:lnTo>
                  <a:pt x="8721484" y="421601"/>
                </a:lnTo>
                <a:lnTo>
                  <a:pt x="8760663" y="411734"/>
                </a:lnTo>
                <a:lnTo>
                  <a:pt x="8776525" y="413524"/>
                </a:lnTo>
                <a:lnTo>
                  <a:pt x="8787867" y="418909"/>
                </a:lnTo>
                <a:lnTo>
                  <a:pt x="8794661" y="427901"/>
                </a:lnTo>
                <a:lnTo>
                  <a:pt x="8796922" y="440537"/>
                </a:lnTo>
                <a:lnTo>
                  <a:pt x="8796058" y="449275"/>
                </a:lnTo>
                <a:lnTo>
                  <a:pt x="8765743" y="472808"/>
                </a:lnTo>
                <a:lnTo>
                  <a:pt x="8740089" y="474738"/>
                </a:lnTo>
                <a:lnTo>
                  <a:pt x="8720544" y="474738"/>
                </a:lnTo>
                <a:lnTo>
                  <a:pt x="8720544" y="515886"/>
                </a:lnTo>
                <a:lnTo>
                  <a:pt x="8739835" y="515886"/>
                </a:lnTo>
                <a:lnTo>
                  <a:pt x="8754732" y="516331"/>
                </a:lnTo>
                <a:lnTo>
                  <a:pt x="8792794" y="527837"/>
                </a:lnTo>
                <a:lnTo>
                  <a:pt x="8801036" y="548805"/>
                </a:lnTo>
                <a:lnTo>
                  <a:pt x="8800262" y="558165"/>
                </a:lnTo>
                <a:lnTo>
                  <a:pt x="8772233" y="584593"/>
                </a:lnTo>
                <a:lnTo>
                  <a:pt x="8749093" y="586867"/>
                </a:lnTo>
                <a:lnTo>
                  <a:pt x="8740369" y="586587"/>
                </a:lnTo>
                <a:lnTo>
                  <a:pt x="8696757" y="576872"/>
                </a:lnTo>
                <a:lnTo>
                  <a:pt x="8681199" y="570153"/>
                </a:lnTo>
                <a:lnTo>
                  <a:pt x="8681199" y="615937"/>
                </a:lnTo>
                <a:lnTo>
                  <a:pt x="8697824" y="621855"/>
                </a:lnTo>
                <a:lnTo>
                  <a:pt x="8715654" y="626122"/>
                </a:lnTo>
                <a:lnTo>
                  <a:pt x="8734654" y="628700"/>
                </a:lnTo>
                <a:lnTo>
                  <a:pt x="8754745" y="629564"/>
                </a:lnTo>
                <a:lnTo>
                  <a:pt x="8778037" y="628269"/>
                </a:lnTo>
                <a:lnTo>
                  <a:pt x="8816124" y="617956"/>
                </a:lnTo>
                <a:lnTo>
                  <a:pt x="8849398" y="586867"/>
                </a:lnTo>
                <a:lnTo>
                  <a:pt x="8850897" y="584492"/>
                </a:lnTo>
                <a:lnTo>
                  <a:pt x="8855939" y="569201"/>
                </a:lnTo>
                <a:lnTo>
                  <a:pt x="8857615" y="551891"/>
                </a:lnTo>
                <a:close/>
              </a:path>
              <a:path w="13401675" h="988695">
                <a:moveTo>
                  <a:pt x="9263951" y="494284"/>
                </a:moveTo>
                <a:lnTo>
                  <a:pt x="9261691" y="446811"/>
                </a:lnTo>
                <a:lnTo>
                  <a:pt x="9255036" y="400469"/>
                </a:lnTo>
                <a:lnTo>
                  <a:pt x="9244190" y="355663"/>
                </a:lnTo>
                <a:lnTo>
                  <a:pt x="9234640" y="327914"/>
                </a:lnTo>
                <a:lnTo>
                  <a:pt x="9234640" y="494284"/>
                </a:lnTo>
                <a:lnTo>
                  <a:pt x="9232240" y="541769"/>
                </a:lnTo>
                <a:lnTo>
                  <a:pt x="9225178" y="587883"/>
                </a:lnTo>
                <a:lnTo>
                  <a:pt x="9213698" y="632409"/>
                </a:lnTo>
                <a:lnTo>
                  <a:pt x="9198038" y="675106"/>
                </a:lnTo>
                <a:lnTo>
                  <a:pt x="9178442" y="715746"/>
                </a:lnTo>
                <a:lnTo>
                  <a:pt x="9155125" y="754087"/>
                </a:lnTo>
                <a:lnTo>
                  <a:pt x="9128341" y="789889"/>
                </a:lnTo>
                <a:lnTo>
                  <a:pt x="9098305" y="822921"/>
                </a:lnTo>
                <a:lnTo>
                  <a:pt x="9065273" y="852957"/>
                </a:lnTo>
                <a:lnTo>
                  <a:pt x="9029459" y="879741"/>
                </a:lnTo>
                <a:lnTo>
                  <a:pt x="8991130" y="903058"/>
                </a:lnTo>
                <a:lnTo>
                  <a:pt x="8950490" y="922667"/>
                </a:lnTo>
                <a:lnTo>
                  <a:pt x="8907793" y="938326"/>
                </a:lnTo>
                <a:lnTo>
                  <a:pt x="8863266" y="949794"/>
                </a:lnTo>
                <a:lnTo>
                  <a:pt x="8817140" y="956856"/>
                </a:lnTo>
                <a:lnTo>
                  <a:pt x="8769667" y="959256"/>
                </a:lnTo>
                <a:lnTo>
                  <a:pt x="8722195" y="956856"/>
                </a:lnTo>
                <a:lnTo>
                  <a:pt x="8676068" y="949794"/>
                </a:lnTo>
                <a:lnTo>
                  <a:pt x="8631542" y="938326"/>
                </a:lnTo>
                <a:lnTo>
                  <a:pt x="8588845" y="922667"/>
                </a:lnTo>
                <a:lnTo>
                  <a:pt x="8548205" y="903058"/>
                </a:lnTo>
                <a:lnTo>
                  <a:pt x="8509864" y="879741"/>
                </a:lnTo>
                <a:lnTo>
                  <a:pt x="8474062" y="852957"/>
                </a:lnTo>
                <a:lnTo>
                  <a:pt x="8441030" y="822921"/>
                </a:lnTo>
                <a:lnTo>
                  <a:pt x="8410994" y="789889"/>
                </a:lnTo>
                <a:lnTo>
                  <a:pt x="8384210" y="754087"/>
                </a:lnTo>
                <a:lnTo>
                  <a:pt x="8360892" y="715746"/>
                </a:lnTo>
                <a:lnTo>
                  <a:pt x="8341284" y="675106"/>
                </a:lnTo>
                <a:lnTo>
                  <a:pt x="8325637" y="632409"/>
                </a:lnTo>
                <a:lnTo>
                  <a:pt x="8314156" y="587883"/>
                </a:lnTo>
                <a:lnTo>
                  <a:pt x="8307108" y="541832"/>
                </a:lnTo>
                <a:lnTo>
                  <a:pt x="8304695" y="494284"/>
                </a:lnTo>
                <a:lnTo>
                  <a:pt x="8307095" y="446811"/>
                </a:lnTo>
                <a:lnTo>
                  <a:pt x="8314156" y="400697"/>
                </a:lnTo>
                <a:lnTo>
                  <a:pt x="8325637" y="356171"/>
                </a:lnTo>
                <a:lnTo>
                  <a:pt x="8341284" y="313461"/>
                </a:lnTo>
                <a:lnTo>
                  <a:pt x="8360892" y="272834"/>
                </a:lnTo>
                <a:lnTo>
                  <a:pt x="8384210" y="234492"/>
                </a:lnTo>
                <a:lnTo>
                  <a:pt x="8410994" y="198691"/>
                </a:lnTo>
                <a:lnTo>
                  <a:pt x="8441030" y="165646"/>
                </a:lnTo>
                <a:lnTo>
                  <a:pt x="8474062" y="135623"/>
                </a:lnTo>
                <a:lnTo>
                  <a:pt x="8509864" y="108826"/>
                </a:lnTo>
                <a:lnTo>
                  <a:pt x="8548205" y="85509"/>
                </a:lnTo>
                <a:lnTo>
                  <a:pt x="8588845" y="65913"/>
                </a:lnTo>
                <a:lnTo>
                  <a:pt x="8631542" y="50253"/>
                </a:lnTo>
                <a:lnTo>
                  <a:pt x="8676068" y="38773"/>
                </a:lnTo>
                <a:lnTo>
                  <a:pt x="8722195" y="31724"/>
                </a:lnTo>
                <a:lnTo>
                  <a:pt x="8769667" y="29311"/>
                </a:lnTo>
                <a:lnTo>
                  <a:pt x="8817140" y="31724"/>
                </a:lnTo>
                <a:lnTo>
                  <a:pt x="8863266" y="38773"/>
                </a:lnTo>
                <a:lnTo>
                  <a:pt x="8907793" y="50253"/>
                </a:lnTo>
                <a:lnTo>
                  <a:pt x="8950490" y="65913"/>
                </a:lnTo>
                <a:lnTo>
                  <a:pt x="8991130" y="85509"/>
                </a:lnTo>
                <a:lnTo>
                  <a:pt x="9029459" y="108826"/>
                </a:lnTo>
                <a:lnTo>
                  <a:pt x="9065273" y="135623"/>
                </a:lnTo>
                <a:lnTo>
                  <a:pt x="9098305" y="165646"/>
                </a:lnTo>
                <a:lnTo>
                  <a:pt x="9128341" y="198691"/>
                </a:lnTo>
                <a:lnTo>
                  <a:pt x="9155125" y="234492"/>
                </a:lnTo>
                <a:lnTo>
                  <a:pt x="9178442" y="272834"/>
                </a:lnTo>
                <a:lnTo>
                  <a:pt x="9198038" y="313461"/>
                </a:lnTo>
                <a:lnTo>
                  <a:pt x="9213698" y="356171"/>
                </a:lnTo>
                <a:lnTo>
                  <a:pt x="9225178" y="400697"/>
                </a:lnTo>
                <a:lnTo>
                  <a:pt x="9232227" y="446747"/>
                </a:lnTo>
                <a:lnTo>
                  <a:pt x="9234640" y="494284"/>
                </a:lnTo>
                <a:lnTo>
                  <a:pt x="9234640" y="327914"/>
                </a:lnTo>
                <a:lnTo>
                  <a:pt x="9210777" y="271310"/>
                </a:lnTo>
                <a:lnTo>
                  <a:pt x="9188615" y="232181"/>
                </a:lnTo>
                <a:lnTo>
                  <a:pt x="9163113" y="195364"/>
                </a:lnTo>
                <a:lnTo>
                  <a:pt x="9134475" y="161061"/>
                </a:lnTo>
                <a:lnTo>
                  <a:pt x="9102890" y="129476"/>
                </a:lnTo>
                <a:lnTo>
                  <a:pt x="9068587" y="100838"/>
                </a:lnTo>
                <a:lnTo>
                  <a:pt x="9031770" y="75336"/>
                </a:lnTo>
                <a:lnTo>
                  <a:pt x="8992641" y="53187"/>
                </a:lnTo>
                <a:lnTo>
                  <a:pt x="8951417" y="34594"/>
                </a:lnTo>
                <a:lnTo>
                  <a:pt x="8908288" y="19773"/>
                </a:lnTo>
                <a:lnTo>
                  <a:pt x="8863482" y="8928"/>
                </a:lnTo>
                <a:lnTo>
                  <a:pt x="8817216" y="2260"/>
                </a:lnTo>
                <a:lnTo>
                  <a:pt x="8769667" y="0"/>
                </a:lnTo>
                <a:lnTo>
                  <a:pt x="8722119" y="2260"/>
                </a:lnTo>
                <a:lnTo>
                  <a:pt x="8675840" y="8928"/>
                </a:lnTo>
                <a:lnTo>
                  <a:pt x="8631047" y="19773"/>
                </a:lnTo>
                <a:lnTo>
                  <a:pt x="8587918" y="34594"/>
                </a:lnTo>
                <a:lnTo>
                  <a:pt x="8546694" y="53187"/>
                </a:lnTo>
                <a:lnTo>
                  <a:pt x="8507565" y="75336"/>
                </a:lnTo>
                <a:lnTo>
                  <a:pt x="8470735" y="100838"/>
                </a:lnTo>
                <a:lnTo>
                  <a:pt x="8436432" y="129476"/>
                </a:lnTo>
                <a:lnTo>
                  <a:pt x="8404860" y="161061"/>
                </a:lnTo>
                <a:lnTo>
                  <a:pt x="8376209" y="195364"/>
                </a:lnTo>
                <a:lnTo>
                  <a:pt x="8350707" y="232181"/>
                </a:lnTo>
                <a:lnTo>
                  <a:pt x="8328558" y="271310"/>
                </a:lnTo>
                <a:lnTo>
                  <a:pt x="8309965" y="312547"/>
                </a:lnTo>
                <a:lnTo>
                  <a:pt x="8295145" y="355663"/>
                </a:lnTo>
                <a:lnTo>
                  <a:pt x="8284299" y="400469"/>
                </a:lnTo>
                <a:lnTo>
                  <a:pt x="8277644" y="446747"/>
                </a:lnTo>
                <a:lnTo>
                  <a:pt x="8275371" y="494284"/>
                </a:lnTo>
                <a:lnTo>
                  <a:pt x="8277644" y="541769"/>
                </a:lnTo>
                <a:lnTo>
                  <a:pt x="8284299" y="588111"/>
                </a:lnTo>
                <a:lnTo>
                  <a:pt x="8295145" y="632917"/>
                </a:lnTo>
                <a:lnTo>
                  <a:pt x="8309965" y="676033"/>
                </a:lnTo>
                <a:lnTo>
                  <a:pt x="8328558" y="717257"/>
                </a:lnTo>
                <a:lnTo>
                  <a:pt x="8350707" y="756386"/>
                </a:lnTo>
                <a:lnTo>
                  <a:pt x="8376209" y="793216"/>
                </a:lnTo>
                <a:lnTo>
                  <a:pt x="8404860" y="827519"/>
                </a:lnTo>
                <a:lnTo>
                  <a:pt x="8436432" y="859091"/>
                </a:lnTo>
                <a:lnTo>
                  <a:pt x="8470735" y="887742"/>
                </a:lnTo>
                <a:lnTo>
                  <a:pt x="8507565" y="913244"/>
                </a:lnTo>
                <a:lnTo>
                  <a:pt x="8546694" y="935393"/>
                </a:lnTo>
                <a:lnTo>
                  <a:pt x="8587918" y="953985"/>
                </a:lnTo>
                <a:lnTo>
                  <a:pt x="8631047" y="968806"/>
                </a:lnTo>
                <a:lnTo>
                  <a:pt x="8675840" y="979652"/>
                </a:lnTo>
                <a:lnTo>
                  <a:pt x="8722119" y="986307"/>
                </a:lnTo>
                <a:lnTo>
                  <a:pt x="8769667" y="988580"/>
                </a:lnTo>
                <a:lnTo>
                  <a:pt x="8817216" y="986307"/>
                </a:lnTo>
                <a:lnTo>
                  <a:pt x="8863482" y="979652"/>
                </a:lnTo>
                <a:lnTo>
                  <a:pt x="8908288" y="968806"/>
                </a:lnTo>
                <a:lnTo>
                  <a:pt x="8936063" y="959256"/>
                </a:lnTo>
                <a:lnTo>
                  <a:pt x="8951417" y="953985"/>
                </a:lnTo>
                <a:lnTo>
                  <a:pt x="8992641" y="935393"/>
                </a:lnTo>
                <a:lnTo>
                  <a:pt x="9031770" y="913244"/>
                </a:lnTo>
                <a:lnTo>
                  <a:pt x="9068587" y="887742"/>
                </a:lnTo>
                <a:lnTo>
                  <a:pt x="9102890" y="859091"/>
                </a:lnTo>
                <a:lnTo>
                  <a:pt x="9134475" y="827519"/>
                </a:lnTo>
                <a:lnTo>
                  <a:pt x="9163113" y="793216"/>
                </a:lnTo>
                <a:lnTo>
                  <a:pt x="9188615" y="756386"/>
                </a:lnTo>
                <a:lnTo>
                  <a:pt x="9210777" y="717257"/>
                </a:lnTo>
                <a:lnTo>
                  <a:pt x="9229357" y="676033"/>
                </a:lnTo>
                <a:lnTo>
                  <a:pt x="9244190" y="632917"/>
                </a:lnTo>
                <a:lnTo>
                  <a:pt x="9255036" y="588111"/>
                </a:lnTo>
                <a:lnTo>
                  <a:pt x="9261691" y="541832"/>
                </a:lnTo>
                <a:lnTo>
                  <a:pt x="9263951" y="494284"/>
                </a:lnTo>
                <a:close/>
              </a:path>
              <a:path w="13401675" h="988695">
                <a:moveTo>
                  <a:pt x="13003543" y="531583"/>
                </a:moveTo>
                <a:lnTo>
                  <a:pt x="12972936" y="531583"/>
                </a:lnTo>
                <a:lnTo>
                  <a:pt x="12972936" y="433082"/>
                </a:lnTo>
                <a:lnTo>
                  <a:pt x="12972936" y="371614"/>
                </a:lnTo>
                <a:lnTo>
                  <a:pt x="12923558" y="371614"/>
                </a:lnTo>
                <a:lnTo>
                  <a:pt x="12922276" y="373507"/>
                </a:lnTo>
                <a:lnTo>
                  <a:pt x="12922276" y="433082"/>
                </a:lnTo>
                <a:lnTo>
                  <a:pt x="12922009" y="435394"/>
                </a:lnTo>
                <a:lnTo>
                  <a:pt x="12920409" y="475094"/>
                </a:lnTo>
                <a:lnTo>
                  <a:pt x="12920218" y="531317"/>
                </a:lnTo>
                <a:lnTo>
                  <a:pt x="12859004" y="531317"/>
                </a:lnTo>
                <a:lnTo>
                  <a:pt x="12905550" y="460857"/>
                </a:lnTo>
                <a:lnTo>
                  <a:pt x="12920980" y="433082"/>
                </a:lnTo>
                <a:lnTo>
                  <a:pt x="12922276" y="433082"/>
                </a:lnTo>
                <a:lnTo>
                  <a:pt x="12922276" y="373507"/>
                </a:lnTo>
                <a:lnTo>
                  <a:pt x="12811938" y="535952"/>
                </a:lnTo>
                <a:lnTo>
                  <a:pt x="12811938" y="573239"/>
                </a:lnTo>
                <a:lnTo>
                  <a:pt x="12920472" y="573239"/>
                </a:lnTo>
                <a:lnTo>
                  <a:pt x="12920472" y="625957"/>
                </a:lnTo>
                <a:lnTo>
                  <a:pt x="12972936" y="625957"/>
                </a:lnTo>
                <a:lnTo>
                  <a:pt x="12972936" y="573239"/>
                </a:lnTo>
                <a:lnTo>
                  <a:pt x="13003543" y="573239"/>
                </a:lnTo>
                <a:lnTo>
                  <a:pt x="13003543" y="531583"/>
                </a:lnTo>
                <a:close/>
              </a:path>
              <a:path w="13401675" h="988695">
                <a:moveTo>
                  <a:pt x="13401650" y="494284"/>
                </a:moveTo>
                <a:lnTo>
                  <a:pt x="13399376" y="446811"/>
                </a:lnTo>
                <a:lnTo>
                  <a:pt x="13392722" y="400469"/>
                </a:lnTo>
                <a:lnTo>
                  <a:pt x="13381876" y="355663"/>
                </a:lnTo>
                <a:lnTo>
                  <a:pt x="13372325" y="327888"/>
                </a:lnTo>
                <a:lnTo>
                  <a:pt x="13372325" y="494284"/>
                </a:lnTo>
                <a:lnTo>
                  <a:pt x="13369925" y="541769"/>
                </a:lnTo>
                <a:lnTo>
                  <a:pt x="13362864" y="587883"/>
                </a:lnTo>
                <a:lnTo>
                  <a:pt x="13351383" y="632409"/>
                </a:lnTo>
                <a:lnTo>
                  <a:pt x="13335737" y="675106"/>
                </a:lnTo>
                <a:lnTo>
                  <a:pt x="13316128" y="715746"/>
                </a:lnTo>
                <a:lnTo>
                  <a:pt x="13292811" y="754087"/>
                </a:lnTo>
                <a:lnTo>
                  <a:pt x="13266026" y="789889"/>
                </a:lnTo>
                <a:lnTo>
                  <a:pt x="13235991" y="822921"/>
                </a:lnTo>
                <a:lnTo>
                  <a:pt x="13202958" y="852957"/>
                </a:lnTo>
                <a:lnTo>
                  <a:pt x="13167157" y="879741"/>
                </a:lnTo>
                <a:lnTo>
                  <a:pt x="13128816" y="903058"/>
                </a:lnTo>
                <a:lnTo>
                  <a:pt x="13088176" y="922667"/>
                </a:lnTo>
                <a:lnTo>
                  <a:pt x="13045478" y="938326"/>
                </a:lnTo>
                <a:lnTo>
                  <a:pt x="13000952" y="949794"/>
                </a:lnTo>
                <a:lnTo>
                  <a:pt x="12954826" y="956856"/>
                </a:lnTo>
                <a:lnTo>
                  <a:pt x="12907353" y="959256"/>
                </a:lnTo>
                <a:lnTo>
                  <a:pt x="12859880" y="956856"/>
                </a:lnTo>
                <a:lnTo>
                  <a:pt x="12813754" y="949794"/>
                </a:lnTo>
                <a:lnTo>
                  <a:pt x="12769228" y="938326"/>
                </a:lnTo>
                <a:lnTo>
                  <a:pt x="12726530" y="922667"/>
                </a:lnTo>
                <a:lnTo>
                  <a:pt x="12685890" y="903058"/>
                </a:lnTo>
                <a:lnTo>
                  <a:pt x="12647562" y="879741"/>
                </a:lnTo>
                <a:lnTo>
                  <a:pt x="12611748" y="852957"/>
                </a:lnTo>
                <a:lnTo>
                  <a:pt x="12578715" y="822921"/>
                </a:lnTo>
                <a:lnTo>
                  <a:pt x="12548680" y="789889"/>
                </a:lnTo>
                <a:lnTo>
                  <a:pt x="12521895" y="754087"/>
                </a:lnTo>
                <a:lnTo>
                  <a:pt x="12498578" y="715746"/>
                </a:lnTo>
                <a:lnTo>
                  <a:pt x="12478982" y="675106"/>
                </a:lnTo>
                <a:lnTo>
                  <a:pt x="12463323" y="632409"/>
                </a:lnTo>
                <a:lnTo>
                  <a:pt x="12451842" y="587883"/>
                </a:lnTo>
                <a:lnTo>
                  <a:pt x="12444794" y="541832"/>
                </a:lnTo>
                <a:lnTo>
                  <a:pt x="12442381" y="494284"/>
                </a:lnTo>
                <a:lnTo>
                  <a:pt x="12444781" y="446811"/>
                </a:lnTo>
                <a:lnTo>
                  <a:pt x="12451842" y="400697"/>
                </a:lnTo>
                <a:lnTo>
                  <a:pt x="12463323" y="356171"/>
                </a:lnTo>
                <a:lnTo>
                  <a:pt x="12478982" y="313461"/>
                </a:lnTo>
                <a:lnTo>
                  <a:pt x="12498578" y="272834"/>
                </a:lnTo>
                <a:lnTo>
                  <a:pt x="12521895" y="234492"/>
                </a:lnTo>
                <a:lnTo>
                  <a:pt x="12548680" y="198691"/>
                </a:lnTo>
                <a:lnTo>
                  <a:pt x="12578715" y="165646"/>
                </a:lnTo>
                <a:lnTo>
                  <a:pt x="12611748" y="135623"/>
                </a:lnTo>
                <a:lnTo>
                  <a:pt x="12647562" y="108826"/>
                </a:lnTo>
                <a:lnTo>
                  <a:pt x="12685890" y="85509"/>
                </a:lnTo>
                <a:lnTo>
                  <a:pt x="12726530" y="65913"/>
                </a:lnTo>
                <a:lnTo>
                  <a:pt x="12769228" y="50253"/>
                </a:lnTo>
                <a:lnTo>
                  <a:pt x="12813754" y="38773"/>
                </a:lnTo>
                <a:lnTo>
                  <a:pt x="12859880" y="31724"/>
                </a:lnTo>
                <a:lnTo>
                  <a:pt x="12907353" y="29311"/>
                </a:lnTo>
                <a:lnTo>
                  <a:pt x="12954826" y="31724"/>
                </a:lnTo>
                <a:lnTo>
                  <a:pt x="13000952" y="38773"/>
                </a:lnTo>
                <a:lnTo>
                  <a:pt x="13045478" y="50253"/>
                </a:lnTo>
                <a:lnTo>
                  <a:pt x="13088176" y="65913"/>
                </a:lnTo>
                <a:lnTo>
                  <a:pt x="13128816" y="85509"/>
                </a:lnTo>
                <a:lnTo>
                  <a:pt x="13167157" y="108826"/>
                </a:lnTo>
                <a:lnTo>
                  <a:pt x="13202958" y="135623"/>
                </a:lnTo>
                <a:lnTo>
                  <a:pt x="13235991" y="165646"/>
                </a:lnTo>
                <a:lnTo>
                  <a:pt x="13266026" y="198691"/>
                </a:lnTo>
                <a:lnTo>
                  <a:pt x="13292811" y="234492"/>
                </a:lnTo>
                <a:lnTo>
                  <a:pt x="13316128" y="272834"/>
                </a:lnTo>
                <a:lnTo>
                  <a:pt x="13335737" y="313461"/>
                </a:lnTo>
                <a:lnTo>
                  <a:pt x="13351383" y="356171"/>
                </a:lnTo>
                <a:lnTo>
                  <a:pt x="13362864" y="400697"/>
                </a:lnTo>
                <a:lnTo>
                  <a:pt x="13369912" y="446747"/>
                </a:lnTo>
                <a:lnTo>
                  <a:pt x="13372325" y="494284"/>
                </a:lnTo>
                <a:lnTo>
                  <a:pt x="13372325" y="327888"/>
                </a:lnTo>
                <a:lnTo>
                  <a:pt x="13348462" y="271310"/>
                </a:lnTo>
                <a:lnTo>
                  <a:pt x="13326313" y="232181"/>
                </a:lnTo>
                <a:lnTo>
                  <a:pt x="13300812" y="195364"/>
                </a:lnTo>
                <a:lnTo>
                  <a:pt x="13272161" y="161061"/>
                </a:lnTo>
                <a:lnTo>
                  <a:pt x="13240588" y="129476"/>
                </a:lnTo>
                <a:lnTo>
                  <a:pt x="13206273" y="100838"/>
                </a:lnTo>
                <a:lnTo>
                  <a:pt x="13169456" y="75336"/>
                </a:lnTo>
                <a:lnTo>
                  <a:pt x="13130327" y="53187"/>
                </a:lnTo>
                <a:lnTo>
                  <a:pt x="13089103" y="34594"/>
                </a:lnTo>
                <a:lnTo>
                  <a:pt x="13045974" y="19773"/>
                </a:lnTo>
                <a:lnTo>
                  <a:pt x="13001181" y="8928"/>
                </a:lnTo>
                <a:lnTo>
                  <a:pt x="12954902" y="2260"/>
                </a:lnTo>
                <a:lnTo>
                  <a:pt x="12907353" y="0"/>
                </a:lnTo>
                <a:lnTo>
                  <a:pt x="12859804" y="2260"/>
                </a:lnTo>
                <a:lnTo>
                  <a:pt x="12813538" y="8928"/>
                </a:lnTo>
                <a:lnTo>
                  <a:pt x="12768733" y="19773"/>
                </a:lnTo>
                <a:lnTo>
                  <a:pt x="12725603" y="34594"/>
                </a:lnTo>
                <a:lnTo>
                  <a:pt x="12684379" y="53187"/>
                </a:lnTo>
                <a:lnTo>
                  <a:pt x="12645250" y="75336"/>
                </a:lnTo>
                <a:lnTo>
                  <a:pt x="12608433" y="100838"/>
                </a:lnTo>
                <a:lnTo>
                  <a:pt x="12574130" y="129476"/>
                </a:lnTo>
                <a:lnTo>
                  <a:pt x="12542545" y="161061"/>
                </a:lnTo>
                <a:lnTo>
                  <a:pt x="12513907" y="195364"/>
                </a:lnTo>
                <a:lnTo>
                  <a:pt x="12488405" y="232181"/>
                </a:lnTo>
                <a:lnTo>
                  <a:pt x="12466244" y="271310"/>
                </a:lnTo>
                <a:lnTo>
                  <a:pt x="12447664" y="312547"/>
                </a:lnTo>
                <a:lnTo>
                  <a:pt x="12432830" y="355663"/>
                </a:lnTo>
                <a:lnTo>
                  <a:pt x="12421984" y="400469"/>
                </a:lnTo>
                <a:lnTo>
                  <a:pt x="12415330" y="446747"/>
                </a:lnTo>
                <a:lnTo>
                  <a:pt x="12413069" y="494284"/>
                </a:lnTo>
                <a:lnTo>
                  <a:pt x="12415330" y="541769"/>
                </a:lnTo>
                <a:lnTo>
                  <a:pt x="12421984" y="588111"/>
                </a:lnTo>
                <a:lnTo>
                  <a:pt x="12432830" y="632917"/>
                </a:lnTo>
                <a:lnTo>
                  <a:pt x="12447664" y="676033"/>
                </a:lnTo>
                <a:lnTo>
                  <a:pt x="12466244" y="717257"/>
                </a:lnTo>
                <a:lnTo>
                  <a:pt x="12488405" y="756386"/>
                </a:lnTo>
                <a:lnTo>
                  <a:pt x="12513907" y="793216"/>
                </a:lnTo>
                <a:lnTo>
                  <a:pt x="12542545" y="827519"/>
                </a:lnTo>
                <a:lnTo>
                  <a:pt x="12574130" y="859091"/>
                </a:lnTo>
                <a:lnTo>
                  <a:pt x="12608433" y="887742"/>
                </a:lnTo>
                <a:lnTo>
                  <a:pt x="12645250" y="913244"/>
                </a:lnTo>
                <a:lnTo>
                  <a:pt x="12684379" y="935393"/>
                </a:lnTo>
                <a:lnTo>
                  <a:pt x="12725603" y="953985"/>
                </a:lnTo>
                <a:lnTo>
                  <a:pt x="12768733" y="968806"/>
                </a:lnTo>
                <a:lnTo>
                  <a:pt x="12813538" y="979652"/>
                </a:lnTo>
                <a:lnTo>
                  <a:pt x="12859804" y="986307"/>
                </a:lnTo>
                <a:lnTo>
                  <a:pt x="12907353" y="988580"/>
                </a:lnTo>
                <a:lnTo>
                  <a:pt x="12954902" y="986307"/>
                </a:lnTo>
                <a:lnTo>
                  <a:pt x="13001181" y="979652"/>
                </a:lnTo>
                <a:lnTo>
                  <a:pt x="13045974" y="968806"/>
                </a:lnTo>
                <a:lnTo>
                  <a:pt x="13073748" y="959256"/>
                </a:lnTo>
                <a:lnTo>
                  <a:pt x="13089103" y="953985"/>
                </a:lnTo>
                <a:lnTo>
                  <a:pt x="13130327" y="935393"/>
                </a:lnTo>
                <a:lnTo>
                  <a:pt x="13169456" y="913244"/>
                </a:lnTo>
                <a:lnTo>
                  <a:pt x="13206273" y="887742"/>
                </a:lnTo>
                <a:lnTo>
                  <a:pt x="13240588" y="859091"/>
                </a:lnTo>
                <a:lnTo>
                  <a:pt x="13272161" y="827519"/>
                </a:lnTo>
                <a:lnTo>
                  <a:pt x="13300812" y="793216"/>
                </a:lnTo>
                <a:lnTo>
                  <a:pt x="13326313" y="756386"/>
                </a:lnTo>
                <a:lnTo>
                  <a:pt x="13348462" y="717257"/>
                </a:lnTo>
                <a:lnTo>
                  <a:pt x="13367055" y="676033"/>
                </a:lnTo>
                <a:lnTo>
                  <a:pt x="13381876" y="632917"/>
                </a:lnTo>
                <a:lnTo>
                  <a:pt x="13392722" y="588111"/>
                </a:lnTo>
                <a:lnTo>
                  <a:pt x="13399376" y="541832"/>
                </a:lnTo>
                <a:lnTo>
                  <a:pt x="13401650" y="494284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334208" y="0"/>
            <a:ext cx="1188085" cy="1028700"/>
          </a:xfrm>
          <a:custGeom>
            <a:avLst/>
            <a:gdLst/>
            <a:ahLst/>
            <a:cxnLst/>
            <a:rect l="l" t="t" r="r" b="b"/>
            <a:pathLst>
              <a:path w="1188085" h="1028700">
                <a:moveTo>
                  <a:pt x="0" y="0"/>
                </a:moveTo>
                <a:lnTo>
                  <a:pt x="1187867" y="0"/>
                </a:lnTo>
                <a:lnTo>
                  <a:pt x="593933" y="1028693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373122"/>
            <a:ext cx="946150" cy="1092200"/>
          </a:xfrm>
          <a:custGeom>
            <a:avLst/>
            <a:gdLst/>
            <a:ahLst/>
            <a:cxnLst/>
            <a:rect l="l" t="t" r="r" b="b"/>
            <a:pathLst>
              <a:path w="946150" h="1092200">
                <a:moveTo>
                  <a:pt x="0" y="1091856"/>
                </a:moveTo>
                <a:lnTo>
                  <a:pt x="0" y="0"/>
                </a:lnTo>
                <a:lnTo>
                  <a:pt x="945547" y="545928"/>
                </a:lnTo>
                <a:lnTo>
                  <a:pt x="0" y="1091856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83294" y="9258279"/>
            <a:ext cx="1075055" cy="1029335"/>
          </a:xfrm>
          <a:custGeom>
            <a:avLst/>
            <a:gdLst/>
            <a:ahLst/>
            <a:cxnLst/>
            <a:rect l="l" t="t" r="r" b="b"/>
            <a:pathLst>
              <a:path w="1075055" h="1029334">
                <a:moveTo>
                  <a:pt x="1074543" y="0"/>
                </a:moveTo>
                <a:lnTo>
                  <a:pt x="1074543" y="1028720"/>
                </a:lnTo>
                <a:lnTo>
                  <a:pt x="707200" y="1028720"/>
                </a:lnTo>
                <a:lnTo>
                  <a:pt x="0" y="620406"/>
                </a:lnTo>
                <a:lnTo>
                  <a:pt x="1074543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8419" y="3108737"/>
            <a:ext cx="4219575" cy="397573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454025">
              <a:lnSpc>
                <a:spcPts val="8760"/>
              </a:lnSpc>
              <a:spcBef>
                <a:spcPts val="1090"/>
              </a:spcBef>
            </a:pPr>
            <a:r>
              <a:rPr sz="8000" spc="-145" dirty="0">
                <a:solidFill>
                  <a:srgbClr val="FF7840"/>
                </a:solidFill>
                <a:latin typeface="Georgia"/>
                <a:cs typeface="Georgia"/>
              </a:rPr>
              <a:t>C</a:t>
            </a:r>
            <a:r>
              <a:rPr sz="8000" spc="-10" dirty="0">
                <a:solidFill>
                  <a:srgbClr val="FF7840"/>
                </a:solidFill>
                <a:latin typeface="Georgia"/>
                <a:cs typeface="Georgia"/>
              </a:rPr>
              <a:t>O</a:t>
            </a:r>
            <a:r>
              <a:rPr sz="8000" spc="125" dirty="0">
                <a:solidFill>
                  <a:srgbClr val="FF7840"/>
                </a:solidFill>
                <a:latin typeface="Georgia"/>
                <a:cs typeface="Georgia"/>
              </a:rPr>
              <a:t>M</a:t>
            </a:r>
            <a:r>
              <a:rPr sz="8000" spc="-280" dirty="0">
                <a:solidFill>
                  <a:srgbClr val="FF7840"/>
                </a:solidFill>
                <a:latin typeface="Georgia"/>
                <a:cs typeface="Georgia"/>
              </a:rPr>
              <a:t>B</a:t>
            </a:r>
            <a:r>
              <a:rPr sz="8000" spc="40" dirty="0">
                <a:solidFill>
                  <a:srgbClr val="FF7840"/>
                </a:solidFill>
                <a:latin typeface="Georgia"/>
                <a:cs typeface="Georgia"/>
              </a:rPr>
              <a:t>O  </a:t>
            </a:r>
            <a:r>
              <a:rPr sz="8000" spc="-305" dirty="0">
                <a:solidFill>
                  <a:srgbClr val="FF7840"/>
                </a:solidFill>
                <a:latin typeface="Georgia"/>
                <a:cs typeface="Georgia"/>
              </a:rPr>
              <a:t>OFFERS</a:t>
            </a:r>
            <a:endParaRPr sz="8000" dirty="0">
              <a:latin typeface="Georgia"/>
              <a:cs typeface="Georgia"/>
            </a:endParaRPr>
          </a:p>
          <a:p>
            <a:pPr marL="12700" marR="5080">
              <a:lnSpc>
                <a:spcPct val="147100"/>
              </a:lnSpc>
              <a:spcBef>
                <a:spcPts val="2520"/>
              </a:spcBef>
            </a:pPr>
            <a:r>
              <a:rPr sz="1900" spc="370" dirty="0">
                <a:solidFill>
                  <a:srgbClr val="FF7840"/>
                </a:solidFill>
                <a:latin typeface="Lucida Sans Unicode"/>
                <a:cs typeface="Lucida Sans Unicode"/>
              </a:rPr>
              <a:t>COMBO</a:t>
            </a:r>
            <a:r>
              <a:rPr sz="1900" spc="90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409" dirty="0">
                <a:solidFill>
                  <a:srgbClr val="FF7840"/>
                </a:solidFill>
                <a:latin typeface="Lucida Sans Unicode"/>
                <a:cs typeface="Lucida Sans Unicode"/>
              </a:rPr>
              <a:t>OFFERS</a:t>
            </a:r>
            <a:r>
              <a:rPr sz="1900" spc="95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350" dirty="0">
                <a:solidFill>
                  <a:srgbClr val="FF7840"/>
                </a:solidFill>
                <a:latin typeface="Lucida Sans Unicode"/>
                <a:cs typeface="Lucida Sans Unicode"/>
              </a:rPr>
              <a:t>SHOULD</a:t>
            </a:r>
            <a:r>
              <a:rPr sz="1900" spc="95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440" dirty="0">
                <a:solidFill>
                  <a:srgbClr val="FF7840"/>
                </a:solidFill>
                <a:latin typeface="Lucida Sans Unicode"/>
                <a:cs typeface="Lucida Sans Unicode"/>
              </a:rPr>
              <a:t>BE </a:t>
            </a:r>
            <a:r>
              <a:rPr sz="1900" spc="-585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345" dirty="0">
                <a:solidFill>
                  <a:srgbClr val="FF7840"/>
                </a:solidFill>
                <a:latin typeface="Lucida Sans Unicode"/>
                <a:cs typeface="Lucida Sans Unicode"/>
              </a:rPr>
              <a:t>PROVIDED </a:t>
            </a:r>
            <a:r>
              <a:rPr sz="1900" spc="245" dirty="0">
                <a:solidFill>
                  <a:srgbClr val="FF7840"/>
                </a:solidFill>
                <a:latin typeface="Lucida Sans Unicode"/>
                <a:cs typeface="Lucida Sans Unicode"/>
              </a:rPr>
              <a:t>ON </a:t>
            </a:r>
            <a:r>
              <a:rPr sz="1900" spc="395" dirty="0">
                <a:solidFill>
                  <a:srgbClr val="FF7840"/>
                </a:solidFill>
                <a:latin typeface="Lucida Sans Unicode"/>
                <a:cs typeface="Lucida Sans Unicode"/>
              </a:rPr>
              <a:t>THESE </a:t>
            </a:r>
            <a:r>
              <a:rPr sz="1900" spc="275" dirty="0">
                <a:solidFill>
                  <a:srgbClr val="FF7840"/>
                </a:solidFill>
                <a:latin typeface="Lucida Sans Unicode"/>
                <a:cs typeface="Lucida Sans Unicode"/>
              </a:rPr>
              <a:t>FOOD </a:t>
            </a:r>
            <a:r>
              <a:rPr sz="1900" spc="-590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lang="en-IN" sz="1900" spc="365" dirty="0">
                <a:solidFill>
                  <a:srgbClr val="FF7840"/>
                </a:solidFill>
                <a:latin typeface="Lucida Sans Unicode"/>
                <a:cs typeface="Lucida Sans Unicode"/>
              </a:rPr>
              <a:t>ITEMS</a:t>
            </a:r>
            <a:r>
              <a:rPr sz="1900" spc="105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360" dirty="0">
                <a:solidFill>
                  <a:srgbClr val="FF7840"/>
                </a:solidFill>
                <a:latin typeface="Lucida Sans Unicode"/>
                <a:cs typeface="Lucida Sans Unicode"/>
              </a:rPr>
              <a:t>BROADLY</a:t>
            </a:r>
            <a:endParaRPr sz="19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02667" y="660564"/>
            <a:ext cx="4512310" cy="2918460"/>
          </a:xfrm>
          <a:custGeom>
            <a:avLst/>
            <a:gdLst/>
            <a:ahLst/>
            <a:cxnLst/>
            <a:rect l="l" t="t" r="r" b="b"/>
            <a:pathLst>
              <a:path w="4512309" h="2918460">
                <a:moveTo>
                  <a:pt x="2918269" y="0"/>
                </a:moveTo>
                <a:lnTo>
                  <a:pt x="0" y="0"/>
                </a:lnTo>
                <a:lnTo>
                  <a:pt x="0" y="49530"/>
                </a:lnTo>
                <a:lnTo>
                  <a:pt x="0" y="2867660"/>
                </a:lnTo>
                <a:lnTo>
                  <a:pt x="0" y="2918460"/>
                </a:lnTo>
                <a:lnTo>
                  <a:pt x="2918269" y="2918460"/>
                </a:lnTo>
                <a:lnTo>
                  <a:pt x="2918269" y="2867660"/>
                </a:lnTo>
                <a:lnTo>
                  <a:pt x="49631" y="2867660"/>
                </a:lnTo>
                <a:lnTo>
                  <a:pt x="49631" y="49530"/>
                </a:lnTo>
                <a:lnTo>
                  <a:pt x="2918269" y="49530"/>
                </a:lnTo>
                <a:lnTo>
                  <a:pt x="2918269" y="0"/>
                </a:lnTo>
                <a:close/>
              </a:path>
              <a:path w="4512309" h="2918460">
                <a:moveTo>
                  <a:pt x="4511827" y="480809"/>
                </a:moveTo>
                <a:lnTo>
                  <a:pt x="4475619" y="480809"/>
                </a:lnTo>
                <a:lnTo>
                  <a:pt x="4475619" y="516369"/>
                </a:lnTo>
                <a:lnTo>
                  <a:pt x="4475619" y="2528049"/>
                </a:lnTo>
                <a:lnTo>
                  <a:pt x="2918269" y="2528049"/>
                </a:lnTo>
                <a:lnTo>
                  <a:pt x="2918269" y="516369"/>
                </a:lnTo>
                <a:lnTo>
                  <a:pt x="4475619" y="516369"/>
                </a:lnTo>
                <a:lnTo>
                  <a:pt x="4475619" y="480809"/>
                </a:lnTo>
                <a:lnTo>
                  <a:pt x="2918269" y="480809"/>
                </a:lnTo>
                <a:lnTo>
                  <a:pt x="2918269" y="49644"/>
                </a:lnTo>
                <a:lnTo>
                  <a:pt x="2867571" y="49644"/>
                </a:lnTo>
                <a:lnTo>
                  <a:pt x="2867571" y="480809"/>
                </a:lnTo>
                <a:lnTo>
                  <a:pt x="2867571" y="516369"/>
                </a:lnTo>
                <a:lnTo>
                  <a:pt x="2867571" y="2528049"/>
                </a:lnTo>
                <a:lnTo>
                  <a:pt x="2463482" y="2528049"/>
                </a:lnTo>
                <a:lnTo>
                  <a:pt x="2463482" y="516369"/>
                </a:lnTo>
                <a:lnTo>
                  <a:pt x="2867571" y="516369"/>
                </a:lnTo>
                <a:lnTo>
                  <a:pt x="2867571" y="480809"/>
                </a:lnTo>
                <a:lnTo>
                  <a:pt x="2428036" y="480809"/>
                </a:lnTo>
                <a:lnTo>
                  <a:pt x="2428036" y="516369"/>
                </a:lnTo>
                <a:lnTo>
                  <a:pt x="2428036" y="2528049"/>
                </a:lnTo>
                <a:lnTo>
                  <a:pt x="2428036" y="2564879"/>
                </a:lnTo>
                <a:lnTo>
                  <a:pt x="2867571" y="2564879"/>
                </a:lnTo>
                <a:lnTo>
                  <a:pt x="2867571" y="2867571"/>
                </a:lnTo>
                <a:lnTo>
                  <a:pt x="2918269" y="2867571"/>
                </a:lnTo>
                <a:lnTo>
                  <a:pt x="2918269" y="2564879"/>
                </a:lnTo>
                <a:lnTo>
                  <a:pt x="4511827" y="2564879"/>
                </a:lnTo>
                <a:lnTo>
                  <a:pt x="4511827" y="2528392"/>
                </a:lnTo>
                <a:lnTo>
                  <a:pt x="4511827" y="2528049"/>
                </a:lnTo>
                <a:lnTo>
                  <a:pt x="4511827" y="516369"/>
                </a:lnTo>
                <a:lnTo>
                  <a:pt x="4511827" y="480809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78918" y="1205441"/>
            <a:ext cx="1879904" cy="1828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950" b="0" spc="-225" dirty="0">
                <a:latin typeface="Arial"/>
                <a:cs typeface="Arial"/>
              </a:rPr>
              <a:t>SANDWICH LOAVES, LUNCH MEAT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20943" y="1176928"/>
            <a:ext cx="1557655" cy="1500411"/>
          </a:xfrm>
          <a:prstGeom prst="rect">
            <a:avLst/>
          </a:prstGeom>
          <a:solidFill>
            <a:srgbClr val="2D2E2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IN"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IN"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IN"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IN" sz="1350" dirty="0">
              <a:latin typeface="Times New Roman"/>
              <a:cs typeface="Times New Roman"/>
            </a:endParaRPr>
          </a:p>
          <a:p>
            <a:pPr marL="159385">
              <a:lnSpc>
                <a:spcPct val="100000"/>
              </a:lnSpc>
            </a:pPr>
            <a:r>
              <a:rPr lang="en-IN" spc="-155" dirty="0">
                <a:solidFill>
                  <a:srgbClr val="FF7840"/>
                </a:solidFill>
                <a:latin typeface="Arial"/>
                <a:cs typeface="Arial"/>
              </a:rPr>
              <a:t>INDIVIDUAL MEALS</a:t>
            </a:r>
            <a:endParaRPr lang="en-IN" dirty="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81631"/>
              </p:ext>
            </p:extLst>
          </p:nvPr>
        </p:nvGraphicFramePr>
        <p:xfrm>
          <a:off x="12416371" y="660495"/>
          <a:ext cx="4551045" cy="2867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70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7840"/>
                      </a:solidFill>
                      <a:prstDash val="solid"/>
                    </a:lnL>
                    <a:lnR w="57150">
                      <a:solidFill>
                        <a:srgbClr val="FF7840"/>
                      </a:solidFill>
                      <a:prstDash val="solid"/>
                    </a:lnR>
                    <a:lnT w="5715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7840"/>
                      </a:solidFill>
                      <a:prstDash val="solid"/>
                    </a:lnL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75">
                <a:tc>
                  <a:txBody>
                    <a:bodyPr/>
                    <a:lstStyle/>
                    <a:p>
                      <a:pPr marL="360045" algn="ctr">
                        <a:lnSpc>
                          <a:spcPct val="100000"/>
                        </a:lnSpc>
                        <a:spcBef>
                          <a:spcPts val="2175"/>
                        </a:spcBef>
                      </a:pPr>
                      <a:r>
                        <a:rPr lang="en-IN" sz="2950" spc="-26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CHEESES AND KETCHUP</a:t>
                      </a:r>
                      <a:endParaRPr sz="2950" dirty="0">
                        <a:latin typeface="Arial"/>
                        <a:cs typeface="Arial"/>
                      </a:endParaRPr>
                    </a:p>
                  </a:txBody>
                  <a:tcPr marL="0" marR="0" marT="276225" marB="0">
                    <a:lnL w="5715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5715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426720">
                        <a:lnSpc>
                          <a:spcPct val="100000"/>
                        </a:lnSpc>
                      </a:pPr>
                      <a:r>
                        <a:rPr lang="en-IN" sz="1650" spc="-18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ICE-CREAM OR SANDWICH LOAVES</a:t>
                      </a:r>
                      <a:endParaRPr sz="16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7840"/>
                      </a:solidFill>
                      <a:prstDash val="solid"/>
                    </a:lnL>
                    <a:lnR w="57150">
                      <a:solidFill>
                        <a:srgbClr val="FF7840"/>
                      </a:solidFill>
                      <a:prstDash val="solid"/>
                    </a:lnR>
                    <a:lnB w="5715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7840"/>
                      </a:solidFill>
                      <a:prstDash val="solid"/>
                    </a:lnL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867133"/>
              </p:ext>
            </p:extLst>
          </p:nvPr>
        </p:nvGraphicFramePr>
        <p:xfrm>
          <a:off x="6202667" y="4445563"/>
          <a:ext cx="4470400" cy="2867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1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70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7840"/>
                      </a:solidFill>
                      <a:prstDash val="solid"/>
                    </a:lnL>
                    <a:lnR w="57150">
                      <a:solidFill>
                        <a:srgbClr val="FF7840"/>
                      </a:solidFill>
                      <a:prstDash val="solid"/>
                    </a:lnR>
                    <a:lnT w="5715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7840"/>
                      </a:solidFill>
                      <a:prstDash val="solid"/>
                    </a:lnL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75">
                <a:tc>
                  <a:txBody>
                    <a:bodyPr/>
                    <a:lstStyle/>
                    <a:p>
                      <a:pPr marL="140970" algn="ctr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lang="en-IN" sz="2950" spc="-26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SPAGHETTI SAUCE, POULTRY</a:t>
                      </a:r>
                      <a:endParaRPr sz="2950" dirty="0">
                        <a:latin typeface="Arial"/>
                        <a:cs typeface="Arial"/>
                      </a:endParaRPr>
                    </a:p>
                  </a:txBody>
                  <a:tcPr marL="0" marR="0" marT="211454" marB="0">
                    <a:lnL w="5715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5715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lang="en-IN" sz="16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CHEESES </a:t>
                      </a:r>
                      <a:br>
                        <a:rPr lang="en-IN" sz="16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16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OR  DINNER </a:t>
                      </a:r>
                      <a:br>
                        <a:rPr lang="en-IN" sz="16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16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ROLLS</a:t>
                      </a:r>
                      <a:endParaRPr sz="16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7840"/>
                      </a:solidFill>
                      <a:prstDash val="solid"/>
                    </a:lnL>
                    <a:lnR w="57150">
                      <a:solidFill>
                        <a:srgbClr val="FF7840"/>
                      </a:solidFill>
                      <a:prstDash val="solid"/>
                    </a:lnR>
                    <a:lnB w="5715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7840"/>
                      </a:solidFill>
                      <a:prstDash val="solid"/>
                    </a:lnL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12416371" y="4445621"/>
            <a:ext cx="4512310" cy="2918460"/>
          </a:xfrm>
          <a:custGeom>
            <a:avLst/>
            <a:gdLst/>
            <a:ahLst/>
            <a:cxnLst/>
            <a:rect l="l" t="t" r="r" b="b"/>
            <a:pathLst>
              <a:path w="4512309" h="2918459">
                <a:moveTo>
                  <a:pt x="2918269" y="0"/>
                </a:moveTo>
                <a:lnTo>
                  <a:pt x="0" y="0"/>
                </a:lnTo>
                <a:lnTo>
                  <a:pt x="0" y="49530"/>
                </a:lnTo>
                <a:lnTo>
                  <a:pt x="0" y="2867660"/>
                </a:lnTo>
                <a:lnTo>
                  <a:pt x="0" y="2918460"/>
                </a:lnTo>
                <a:lnTo>
                  <a:pt x="2918269" y="2918460"/>
                </a:lnTo>
                <a:lnTo>
                  <a:pt x="2918269" y="2867660"/>
                </a:lnTo>
                <a:lnTo>
                  <a:pt x="49644" y="2867660"/>
                </a:lnTo>
                <a:lnTo>
                  <a:pt x="49644" y="49530"/>
                </a:lnTo>
                <a:lnTo>
                  <a:pt x="2918269" y="49530"/>
                </a:lnTo>
                <a:lnTo>
                  <a:pt x="2918269" y="0"/>
                </a:lnTo>
                <a:close/>
              </a:path>
              <a:path w="4512309" h="2918459">
                <a:moveTo>
                  <a:pt x="4511814" y="480822"/>
                </a:moveTo>
                <a:lnTo>
                  <a:pt x="4475619" y="480822"/>
                </a:lnTo>
                <a:lnTo>
                  <a:pt x="4475619" y="516382"/>
                </a:lnTo>
                <a:lnTo>
                  <a:pt x="4475619" y="2528062"/>
                </a:lnTo>
                <a:lnTo>
                  <a:pt x="2918269" y="2528062"/>
                </a:lnTo>
                <a:lnTo>
                  <a:pt x="2918269" y="516382"/>
                </a:lnTo>
                <a:lnTo>
                  <a:pt x="4475619" y="516382"/>
                </a:lnTo>
                <a:lnTo>
                  <a:pt x="4475619" y="480822"/>
                </a:lnTo>
                <a:lnTo>
                  <a:pt x="2918269" y="480822"/>
                </a:lnTo>
                <a:lnTo>
                  <a:pt x="2918269" y="49644"/>
                </a:lnTo>
                <a:lnTo>
                  <a:pt x="2867571" y="49644"/>
                </a:lnTo>
                <a:lnTo>
                  <a:pt x="2867571" y="480822"/>
                </a:lnTo>
                <a:lnTo>
                  <a:pt x="2867571" y="516382"/>
                </a:lnTo>
                <a:lnTo>
                  <a:pt x="2867571" y="2528062"/>
                </a:lnTo>
                <a:lnTo>
                  <a:pt x="2463482" y="2528062"/>
                </a:lnTo>
                <a:lnTo>
                  <a:pt x="2463482" y="516382"/>
                </a:lnTo>
                <a:lnTo>
                  <a:pt x="2867571" y="516382"/>
                </a:lnTo>
                <a:lnTo>
                  <a:pt x="2867571" y="480822"/>
                </a:lnTo>
                <a:lnTo>
                  <a:pt x="2428036" y="480822"/>
                </a:lnTo>
                <a:lnTo>
                  <a:pt x="2428036" y="516382"/>
                </a:lnTo>
                <a:lnTo>
                  <a:pt x="2428036" y="2528062"/>
                </a:lnTo>
                <a:lnTo>
                  <a:pt x="2428036" y="2564892"/>
                </a:lnTo>
                <a:lnTo>
                  <a:pt x="2867571" y="2564892"/>
                </a:lnTo>
                <a:lnTo>
                  <a:pt x="2867571" y="2867583"/>
                </a:lnTo>
                <a:lnTo>
                  <a:pt x="2918269" y="2867583"/>
                </a:lnTo>
                <a:lnTo>
                  <a:pt x="2918269" y="2564892"/>
                </a:lnTo>
                <a:lnTo>
                  <a:pt x="4511814" y="2564892"/>
                </a:lnTo>
                <a:lnTo>
                  <a:pt x="4511814" y="2528405"/>
                </a:lnTo>
                <a:lnTo>
                  <a:pt x="4511814" y="2528062"/>
                </a:lnTo>
                <a:lnTo>
                  <a:pt x="4511814" y="516382"/>
                </a:lnTo>
                <a:lnTo>
                  <a:pt x="4511814" y="480822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791998" y="5723032"/>
            <a:ext cx="1557655" cy="1374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950" spc="-225" dirty="0">
                <a:solidFill>
                  <a:srgbClr val="FF7840"/>
                </a:solidFill>
                <a:latin typeface="Arial"/>
                <a:cs typeface="Arial"/>
              </a:rPr>
              <a:t>DINNER ROLL, JUICE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334646" y="4961997"/>
            <a:ext cx="1557655" cy="1708160"/>
          </a:xfrm>
          <a:prstGeom prst="rect">
            <a:avLst/>
          </a:prstGeom>
          <a:solidFill>
            <a:srgbClr val="2D2E2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208279">
              <a:lnSpc>
                <a:spcPct val="100000"/>
              </a:lnSpc>
            </a:pPr>
            <a:r>
              <a:rPr lang="en-IN" sz="1650" spc="-155" dirty="0">
                <a:solidFill>
                  <a:srgbClr val="FF7840"/>
                </a:solidFill>
                <a:latin typeface="Arial"/>
                <a:cs typeface="Arial"/>
              </a:rPr>
              <a:t>EGGS OR SPAGHETTI SAUCE</a:t>
            </a:r>
            <a:endParaRPr sz="165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18" y="7990799"/>
            <a:ext cx="67192" cy="671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18" y="8286446"/>
            <a:ext cx="67192" cy="671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18" y="8582093"/>
            <a:ext cx="67192" cy="671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18" y="8877740"/>
            <a:ext cx="67192" cy="6719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901493" y="7792781"/>
            <a:ext cx="13542644" cy="12703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485"/>
              </a:lnSpc>
              <a:spcBef>
                <a:spcPts val="100"/>
              </a:spcBef>
            </a:pPr>
            <a:r>
              <a:rPr lang="en-IN" sz="2200" spc="105" dirty="0">
                <a:solidFill>
                  <a:srgbClr val="FFFAF5"/>
                </a:solidFill>
                <a:latin typeface="Calibri"/>
                <a:cs typeface="Calibri"/>
              </a:rPr>
              <a:t>Breads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90" dirty="0">
                <a:solidFill>
                  <a:srgbClr val="FFFAF5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be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offered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combo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40" dirty="0">
                <a:solidFill>
                  <a:srgbClr val="FFFAF5"/>
                </a:solidFill>
                <a:latin typeface="Calibri"/>
                <a:cs typeface="Calibri"/>
              </a:rPr>
              <a:t>with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lang="en-IN" sz="2200" spc="50" dirty="0">
                <a:solidFill>
                  <a:srgbClr val="FFFAF5"/>
                </a:solidFill>
                <a:latin typeface="Calibri"/>
                <a:cs typeface="Calibri"/>
              </a:rPr>
              <a:t>poultry or meals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marL="12700" marR="5080" algn="just">
              <a:lnSpc>
                <a:spcPts val="2330"/>
              </a:lnSpc>
              <a:spcBef>
                <a:spcPts val="180"/>
              </a:spcBef>
            </a:pPr>
            <a:r>
              <a:rPr sz="2200" spc="95" dirty="0">
                <a:solidFill>
                  <a:srgbClr val="FFFAF5"/>
                </a:solidFill>
                <a:latin typeface="Calibri"/>
                <a:cs typeface="Calibri"/>
              </a:rPr>
              <a:t>Food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item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90" dirty="0">
                <a:solidFill>
                  <a:srgbClr val="FFFAF5"/>
                </a:solidFill>
                <a:latin typeface="Calibri"/>
                <a:cs typeface="Calibri"/>
              </a:rPr>
              <a:t>can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be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offered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at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discount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FFFAF5"/>
                </a:solidFill>
                <a:latin typeface="Calibri"/>
                <a:cs typeface="Calibri"/>
              </a:rPr>
              <a:t>if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customer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orders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at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least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-360" dirty="0">
                <a:solidFill>
                  <a:srgbClr val="FFFAF5"/>
                </a:solidFill>
                <a:latin typeface="Calibri"/>
                <a:cs typeface="Calibri"/>
              </a:rPr>
              <a:t>1</a:t>
            </a:r>
            <a:r>
              <a:rPr sz="2200" spc="-254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item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from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FFFAF5"/>
                </a:solidFill>
                <a:latin typeface="Calibri"/>
                <a:cs typeface="Calibri"/>
              </a:rPr>
              <a:t>Beverage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and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lang="en-IN" sz="2200" spc="95" dirty="0">
                <a:solidFill>
                  <a:srgbClr val="FFFAF5"/>
                </a:solidFill>
                <a:latin typeface="Calibri"/>
                <a:cs typeface="Calibri"/>
              </a:rPr>
              <a:t>another from bread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. </a:t>
            </a:r>
            <a:r>
              <a:rPr sz="2200" spc="-49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FFFAF5"/>
                </a:solidFill>
                <a:latin typeface="Calibri"/>
                <a:cs typeface="Calibri"/>
              </a:rPr>
              <a:t>Beverage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item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90" dirty="0">
                <a:solidFill>
                  <a:srgbClr val="FFFAF5"/>
                </a:solidFill>
                <a:latin typeface="Calibri"/>
                <a:cs typeface="Calibri"/>
              </a:rPr>
              <a:t>can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be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offered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at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discount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FFFAF5"/>
                </a:solidFill>
                <a:latin typeface="Calibri"/>
                <a:cs typeface="Calibri"/>
              </a:rPr>
              <a:t>if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customer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orders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at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least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-360" dirty="0">
                <a:solidFill>
                  <a:srgbClr val="FFFAF5"/>
                </a:solidFill>
                <a:latin typeface="Calibri"/>
                <a:cs typeface="Calibri"/>
              </a:rPr>
              <a:t>1</a:t>
            </a:r>
            <a:r>
              <a:rPr sz="2200" spc="-254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item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from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lang="en-IN" sz="2200" spc="95" dirty="0">
                <a:solidFill>
                  <a:srgbClr val="FFFAF5"/>
                </a:solidFill>
                <a:latin typeface="Calibri"/>
                <a:cs typeface="Calibri"/>
              </a:rPr>
              <a:t>bread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and</a:t>
            </a:r>
            <a:r>
              <a:rPr sz="2200" spc="1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lang="en-IN" sz="2200" spc="95" dirty="0">
                <a:solidFill>
                  <a:srgbClr val="FFFAF5"/>
                </a:solidFill>
                <a:latin typeface="Calibri"/>
                <a:cs typeface="Calibri"/>
              </a:rPr>
              <a:t>meal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.</a:t>
            </a:r>
            <a:endParaRPr lang="en-IN" sz="2200" spc="75" dirty="0">
              <a:solidFill>
                <a:srgbClr val="FFFAF5"/>
              </a:solidFill>
              <a:latin typeface="Calibri"/>
              <a:cs typeface="Calibri"/>
            </a:endParaRPr>
          </a:p>
          <a:p>
            <a:pPr marL="12700" marR="5080" algn="just">
              <a:lnSpc>
                <a:spcPts val="2330"/>
              </a:lnSpc>
              <a:spcBef>
                <a:spcPts val="180"/>
              </a:spcBef>
            </a:pPr>
            <a:r>
              <a:rPr lang="en-IN" sz="2200" spc="95" dirty="0">
                <a:solidFill>
                  <a:srgbClr val="FFFAF5"/>
                </a:solidFill>
                <a:latin typeface="Calibri"/>
                <a:cs typeface="Calibri"/>
              </a:rPr>
              <a:t>Spaghetti sauce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90" dirty="0">
                <a:solidFill>
                  <a:srgbClr val="FFFAF5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be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offered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combo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40" dirty="0">
                <a:solidFill>
                  <a:srgbClr val="FFFAF5"/>
                </a:solidFill>
                <a:latin typeface="Calibri"/>
                <a:cs typeface="Calibri"/>
              </a:rPr>
              <a:t>with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lang="en-IN" sz="2200" spc="50" dirty="0">
                <a:solidFill>
                  <a:srgbClr val="FFFAF5"/>
                </a:solidFill>
                <a:latin typeface="Calibri"/>
                <a:cs typeface="Calibri"/>
              </a:rPr>
              <a:t>poultry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,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especially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lang="en-IN" sz="2200" spc="70" dirty="0">
                <a:solidFill>
                  <a:srgbClr val="FFFAF5"/>
                </a:solidFill>
                <a:latin typeface="Calibri"/>
                <a:cs typeface="Calibri"/>
              </a:rPr>
              <a:t>on Sunday </a:t>
            </a:r>
            <a:r>
              <a:rPr sz="2200" spc="45" dirty="0">
                <a:solidFill>
                  <a:srgbClr val="FFFAF5"/>
                </a:solidFill>
                <a:latin typeface="Calibri"/>
                <a:cs typeface="Calibri"/>
              </a:rPr>
              <a:t>when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lang="en-IN" sz="2200" spc="90" dirty="0">
                <a:solidFill>
                  <a:srgbClr val="FFFAF5"/>
                </a:solidFill>
                <a:latin typeface="Calibri"/>
                <a:cs typeface="Calibri"/>
              </a:rPr>
              <a:t>order numbers are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high.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34208" y="0"/>
            <a:ext cx="1188085" cy="1028700"/>
          </a:xfrm>
          <a:custGeom>
            <a:avLst/>
            <a:gdLst/>
            <a:ahLst/>
            <a:cxnLst/>
            <a:rect l="l" t="t" r="r" b="b"/>
            <a:pathLst>
              <a:path w="1188085" h="1028700">
                <a:moveTo>
                  <a:pt x="0" y="0"/>
                </a:moveTo>
                <a:lnTo>
                  <a:pt x="1187867" y="0"/>
                </a:lnTo>
                <a:lnTo>
                  <a:pt x="593933" y="1028693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373122"/>
            <a:ext cx="946150" cy="1092200"/>
          </a:xfrm>
          <a:custGeom>
            <a:avLst/>
            <a:gdLst/>
            <a:ahLst/>
            <a:cxnLst/>
            <a:rect l="l" t="t" r="r" b="b"/>
            <a:pathLst>
              <a:path w="946150" h="1092200">
                <a:moveTo>
                  <a:pt x="0" y="1091856"/>
                </a:moveTo>
                <a:lnTo>
                  <a:pt x="0" y="0"/>
                </a:lnTo>
                <a:lnTo>
                  <a:pt x="945547" y="545928"/>
                </a:lnTo>
                <a:lnTo>
                  <a:pt x="0" y="1091856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83294" y="9258285"/>
            <a:ext cx="1075055" cy="1029335"/>
          </a:xfrm>
          <a:custGeom>
            <a:avLst/>
            <a:gdLst/>
            <a:ahLst/>
            <a:cxnLst/>
            <a:rect l="l" t="t" r="r" b="b"/>
            <a:pathLst>
              <a:path w="1075055" h="1029334">
                <a:moveTo>
                  <a:pt x="1074543" y="0"/>
                </a:moveTo>
                <a:lnTo>
                  <a:pt x="1074543" y="1028714"/>
                </a:lnTo>
                <a:lnTo>
                  <a:pt x="707190" y="1028714"/>
                </a:lnTo>
                <a:lnTo>
                  <a:pt x="0" y="620406"/>
                </a:lnTo>
                <a:lnTo>
                  <a:pt x="1074543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5593" y="5992485"/>
            <a:ext cx="5115560" cy="8775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7100"/>
              </a:lnSpc>
              <a:spcBef>
                <a:spcPts val="90"/>
              </a:spcBef>
            </a:pPr>
            <a:r>
              <a:rPr sz="1900" spc="370" dirty="0">
                <a:solidFill>
                  <a:srgbClr val="FF7840"/>
                </a:solidFill>
                <a:latin typeface="Lucida Sans Unicode"/>
                <a:cs typeface="Lucida Sans Unicode"/>
              </a:rPr>
              <a:t>COMBO </a:t>
            </a:r>
            <a:r>
              <a:rPr sz="1900" spc="409" dirty="0">
                <a:solidFill>
                  <a:srgbClr val="FF7840"/>
                </a:solidFill>
                <a:latin typeface="Lucida Sans Unicode"/>
                <a:cs typeface="Lucida Sans Unicode"/>
              </a:rPr>
              <a:t>OFFERS </a:t>
            </a:r>
            <a:r>
              <a:rPr sz="1900" spc="350" dirty="0">
                <a:solidFill>
                  <a:srgbClr val="FF7840"/>
                </a:solidFill>
                <a:latin typeface="Lucida Sans Unicode"/>
                <a:cs typeface="Lucida Sans Unicode"/>
              </a:rPr>
              <a:t>SHOULD </a:t>
            </a:r>
            <a:r>
              <a:rPr sz="1900" spc="440" dirty="0">
                <a:solidFill>
                  <a:srgbClr val="FF7840"/>
                </a:solidFill>
                <a:latin typeface="Lucida Sans Unicode"/>
                <a:cs typeface="Lucida Sans Unicode"/>
              </a:rPr>
              <a:t>BE </a:t>
            </a:r>
            <a:r>
              <a:rPr sz="1900" spc="445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345" dirty="0">
                <a:solidFill>
                  <a:srgbClr val="FF7840"/>
                </a:solidFill>
                <a:latin typeface="Lucida Sans Unicode"/>
                <a:cs typeface="Lucida Sans Unicode"/>
              </a:rPr>
              <a:t>PROVIDED</a:t>
            </a:r>
            <a:r>
              <a:rPr sz="1900" spc="105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245" dirty="0">
                <a:solidFill>
                  <a:srgbClr val="FF7840"/>
                </a:solidFill>
                <a:latin typeface="Lucida Sans Unicode"/>
                <a:cs typeface="Lucida Sans Unicode"/>
              </a:rPr>
              <a:t>ON</a:t>
            </a:r>
            <a:r>
              <a:rPr sz="1900" spc="105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395" dirty="0">
                <a:solidFill>
                  <a:srgbClr val="FF7840"/>
                </a:solidFill>
                <a:latin typeface="Lucida Sans Unicode"/>
                <a:cs typeface="Lucida Sans Unicode"/>
              </a:rPr>
              <a:t>THESE</a:t>
            </a:r>
            <a:r>
              <a:rPr sz="1900" spc="105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275" dirty="0">
                <a:solidFill>
                  <a:srgbClr val="FF7840"/>
                </a:solidFill>
                <a:latin typeface="Lucida Sans Unicode"/>
                <a:cs typeface="Lucida Sans Unicode"/>
              </a:rPr>
              <a:t>FOOD</a:t>
            </a:r>
            <a:r>
              <a:rPr sz="1900" spc="105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405" dirty="0">
                <a:solidFill>
                  <a:srgbClr val="FF7840"/>
                </a:solidFill>
                <a:latin typeface="Lucida Sans Unicode"/>
                <a:cs typeface="Lucida Sans Unicode"/>
              </a:rPr>
              <a:t>ITEMS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5593" y="3320329"/>
            <a:ext cx="3770629" cy="235775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 marR="5080">
              <a:lnSpc>
                <a:spcPts val="8760"/>
              </a:lnSpc>
              <a:spcBef>
                <a:spcPts val="1040"/>
              </a:spcBef>
            </a:pPr>
            <a:r>
              <a:rPr sz="8000" b="0" spc="-145" dirty="0">
                <a:latin typeface="Georgia"/>
                <a:cs typeface="Georgia"/>
              </a:rPr>
              <a:t>C</a:t>
            </a:r>
            <a:r>
              <a:rPr sz="8000" b="0" spc="-10" dirty="0">
                <a:latin typeface="Georgia"/>
                <a:cs typeface="Georgia"/>
              </a:rPr>
              <a:t>O</a:t>
            </a:r>
            <a:r>
              <a:rPr sz="8000" b="0" spc="125" dirty="0">
                <a:latin typeface="Georgia"/>
                <a:cs typeface="Georgia"/>
              </a:rPr>
              <a:t>M</a:t>
            </a:r>
            <a:r>
              <a:rPr sz="8000" b="0" spc="-280" dirty="0">
                <a:latin typeface="Georgia"/>
                <a:cs typeface="Georgia"/>
              </a:rPr>
              <a:t>B</a:t>
            </a:r>
            <a:r>
              <a:rPr sz="8000" b="0" spc="40" dirty="0">
                <a:latin typeface="Georgia"/>
                <a:cs typeface="Georgia"/>
              </a:rPr>
              <a:t>O  </a:t>
            </a:r>
            <a:r>
              <a:rPr sz="8000" b="0" spc="-305" dirty="0">
                <a:latin typeface="Georgia"/>
                <a:cs typeface="Georgia"/>
              </a:rPr>
              <a:t>OFFERS</a:t>
            </a:r>
            <a:endParaRPr sz="800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38166"/>
              </p:ext>
            </p:extLst>
          </p:nvPr>
        </p:nvGraphicFramePr>
        <p:xfrm>
          <a:off x="5906747" y="660552"/>
          <a:ext cx="3986901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1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lang="en-IN" sz="2300" dirty="0">
                        <a:latin typeface="Times New Roman"/>
                        <a:cs typeface="Times New Roman"/>
                      </a:endParaRPr>
                    </a:p>
                    <a:p>
                      <a:pPr marL="441325" marR="222250" indent="62230">
                        <a:lnSpc>
                          <a:spcPct val="103400"/>
                        </a:lnSpc>
                      </a:pPr>
                      <a:r>
                        <a:rPr lang="en-IN" sz="20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SPAGHETTI</a:t>
                      </a:r>
                      <a:br>
                        <a:rPr lang="en-IN" sz="20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20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SAUCE, </a:t>
                      </a:r>
                      <a:br>
                        <a:rPr lang="en-IN" sz="20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20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POULTRY</a:t>
                      </a:r>
                      <a:endParaRPr lang="en-IN" sz="2050" dirty="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R="30480"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R="30480"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R="304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 dirty="0">
                        <a:latin typeface="Times New Roman"/>
                        <a:cs typeface="Times New Roman"/>
                      </a:endParaRPr>
                    </a:p>
                    <a:p>
                      <a:pPr marL="730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150" spc="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   SOAP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115"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620565"/>
              </p:ext>
            </p:extLst>
          </p:nvPr>
        </p:nvGraphicFramePr>
        <p:xfrm>
          <a:off x="5906747" y="3116546"/>
          <a:ext cx="3986900" cy="1994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9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4940">
                <a:tc>
                  <a:txBody>
                    <a:bodyPr/>
                    <a:lstStyle/>
                    <a:p>
                      <a:pPr marL="339725" marR="24130" indent="-635" algn="ctr">
                        <a:lnSpc>
                          <a:spcPct val="103400"/>
                        </a:lnSpc>
                        <a:spcBef>
                          <a:spcPts val="465"/>
                        </a:spcBef>
                      </a:pPr>
                      <a:r>
                        <a:rPr lang="en-IN" sz="20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ALL-</a:t>
                      </a:r>
                      <a:br>
                        <a:rPr lang="en-IN" sz="20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20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PURPOSE, TOILET</a:t>
                      </a:r>
                      <a:br>
                        <a:rPr lang="en-IN" sz="20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2050" spc="-15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 PAPER</a:t>
                      </a:r>
                      <a:endParaRPr sz="2050" dirty="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lang="en-IN" sz="1150" spc="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PAPER </a:t>
                      </a:r>
                      <a:br>
                        <a:rPr lang="en-IN" sz="1150" spc="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1150" spc="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TOWELS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3369534" y="4089665"/>
            <a:ext cx="10160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17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18" y="8442337"/>
            <a:ext cx="67192" cy="671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18" y="8737984"/>
            <a:ext cx="67192" cy="6719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901493" y="8244320"/>
            <a:ext cx="8418195" cy="6565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34"/>
              </a:spcBef>
            </a:pP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Various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combo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offer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shown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above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90" dirty="0">
                <a:solidFill>
                  <a:srgbClr val="FFFAF5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be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provided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customers. </a:t>
            </a:r>
            <a:r>
              <a:rPr sz="2200" spc="-48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Item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FFFAF5"/>
                </a:solidFill>
                <a:latin typeface="Calibri"/>
                <a:cs typeface="Calibri"/>
              </a:rPr>
              <a:t>big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square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implies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item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smaller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square.</a:t>
            </a:r>
            <a:endParaRPr sz="2200" dirty="0">
              <a:latin typeface="Calibri"/>
              <a:cs typeface="Calibri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070192"/>
              </p:ext>
            </p:extLst>
          </p:nvPr>
        </p:nvGraphicFramePr>
        <p:xfrm>
          <a:off x="5906746" y="5649851"/>
          <a:ext cx="3986899" cy="1994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8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825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1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 dirty="0">
                        <a:latin typeface="Times New Roman"/>
                        <a:cs typeface="Times New Roman"/>
                      </a:endParaRPr>
                    </a:p>
                    <a:p>
                      <a:pPr marL="748665" marR="120650" indent="-313055">
                        <a:lnSpc>
                          <a:spcPct val="104800"/>
                        </a:lnSpc>
                      </a:pPr>
                      <a: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BUTTER</a:t>
                      </a:r>
                      <a:b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TORTILLAS, MISES</a:t>
                      </a:r>
                      <a:endParaRPr lang="en-IN" sz="1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r>
                        <a:rPr lang="en-IN" sz="1100" dirty="0">
                          <a:latin typeface="Times New Roman"/>
                          <a:cs typeface="Times New Roman"/>
                        </a:rPr>
                        <a:t>M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48895" marR="72390" indent="-23495">
                        <a:lnSpc>
                          <a:spcPct val="101600"/>
                        </a:lnSpc>
                      </a:pPr>
                      <a:r>
                        <a:rPr lang="en-IN" sz="1150" spc="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   MIXES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588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567059"/>
              </p:ext>
            </p:extLst>
          </p:nvPr>
        </p:nvGraphicFramePr>
        <p:xfrm>
          <a:off x="14146183" y="5814895"/>
          <a:ext cx="3264518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8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646430" marR="64769" indent="-266700">
                        <a:lnSpc>
                          <a:spcPct val="103400"/>
                        </a:lnSpc>
                      </a:pPr>
                      <a:r>
                        <a:rPr lang="en-IN" sz="2050" spc="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DINNER ROLLS, JUICE</a:t>
                      </a:r>
                      <a:endParaRPr sz="205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</a:pPr>
                      <a:r>
                        <a:rPr lang="en-IN" sz="1150" spc="-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ALUMINIUM</a:t>
                      </a:r>
                      <a:br>
                        <a:rPr lang="en-IN" sz="1150" spc="-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1150" spc="-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FOIL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object 20">
            <a:extLst>
              <a:ext uri="{FF2B5EF4-FFF2-40B4-BE49-F238E27FC236}">
                <a16:creationId xmlns:a16="http://schemas.microsoft.com/office/drawing/2014/main" id="{74D00673-B778-4892-BE24-F55B462EB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2283"/>
              </p:ext>
            </p:extLst>
          </p:nvPr>
        </p:nvGraphicFramePr>
        <p:xfrm>
          <a:off x="14146182" y="659789"/>
          <a:ext cx="3608417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646430" marR="64769" indent="-266700">
                        <a:lnSpc>
                          <a:spcPct val="103400"/>
                        </a:lnSpc>
                      </a:pPr>
                      <a:r>
                        <a:rPr lang="en-IN" sz="2050" spc="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FLOUR, BAGELS</a:t>
                      </a:r>
                      <a:endParaRPr sz="205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</a:pPr>
                      <a:r>
                        <a:rPr lang="en-IN" sz="1150" spc="-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SANDWICH </a:t>
                      </a:r>
                      <a:br>
                        <a:rPr lang="en-IN" sz="1150" spc="-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1150" spc="-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LOAVES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object 20">
            <a:extLst>
              <a:ext uri="{FF2B5EF4-FFF2-40B4-BE49-F238E27FC236}">
                <a16:creationId xmlns:a16="http://schemas.microsoft.com/office/drawing/2014/main" id="{B792D079-0554-4E22-A53F-AF35C9144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01318"/>
              </p:ext>
            </p:extLst>
          </p:nvPr>
        </p:nvGraphicFramePr>
        <p:xfrm>
          <a:off x="10134600" y="653642"/>
          <a:ext cx="3809999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4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646430" marR="64769" indent="-266700">
                        <a:lnSpc>
                          <a:spcPct val="103400"/>
                        </a:lnSpc>
                      </a:pPr>
                      <a:r>
                        <a:rPr lang="en-IN" sz="2050" spc="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CHEESE,</a:t>
                      </a:r>
                      <a:br>
                        <a:rPr lang="en-IN" sz="2050" spc="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2050" spc="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KETCHUP</a:t>
                      </a:r>
                      <a:endParaRPr sz="205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</a:pPr>
                      <a:r>
                        <a:rPr lang="en-IN" sz="1150" spc="-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FLOUR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object 20">
            <a:extLst>
              <a:ext uri="{FF2B5EF4-FFF2-40B4-BE49-F238E27FC236}">
                <a16:creationId xmlns:a16="http://schemas.microsoft.com/office/drawing/2014/main" id="{93078113-3D80-4CD2-B28E-0062ADAD9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93190"/>
              </p:ext>
            </p:extLst>
          </p:nvPr>
        </p:nvGraphicFramePr>
        <p:xfrm>
          <a:off x="10134600" y="3172223"/>
          <a:ext cx="3770629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2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646430" marR="64769" indent="-266700">
                        <a:lnSpc>
                          <a:spcPct val="103400"/>
                        </a:lnSpc>
                      </a:pPr>
                      <a:r>
                        <a:rPr lang="en-IN" sz="2050" spc="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EGG, PASTA</a:t>
                      </a:r>
                      <a:endParaRPr sz="205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</a:pPr>
                      <a:r>
                        <a:rPr lang="en-IN" sz="1150" spc="-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DINNER ROLLS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object 20">
            <a:extLst>
              <a:ext uri="{FF2B5EF4-FFF2-40B4-BE49-F238E27FC236}">
                <a16:creationId xmlns:a16="http://schemas.microsoft.com/office/drawing/2014/main" id="{8A1A0DBA-5EE5-4EE0-8B51-EFF3D9FD4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4537"/>
              </p:ext>
            </p:extLst>
          </p:nvPr>
        </p:nvGraphicFramePr>
        <p:xfrm>
          <a:off x="10289239" y="5814895"/>
          <a:ext cx="3615990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646430" marR="64769" indent="-266700">
                        <a:lnSpc>
                          <a:spcPct val="103400"/>
                        </a:lnSpc>
                      </a:pPr>
                      <a:r>
                        <a:rPr lang="en-IN" sz="2050" spc="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DINNER ROLLS, JUICE</a:t>
                      </a:r>
                      <a:endParaRPr sz="205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</a:pPr>
                      <a:r>
                        <a:rPr lang="en-IN" sz="1150" spc="-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YOGURT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object 20">
            <a:extLst>
              <a:ext uri="{FF2B5EF4-FFF2-40B4-BE49-F238E27FC236}">
                <a16:creationId xmlns:a16="http://schemas.microsoft.com/office/drawing/2014/main" id="{EFB80B27-A9CA-4FA4-9A61-DF66B3346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03951"/>
              </p:ext>
            </p:extLst>
          </p:nvPr>
        </p:nvGraphicFramePr>
        <p:xfrm>
          <a:off x="14146182" y="3172223"/>
          <a:ext cx="3746225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646430" marR="64769" indent="-266700">
                        <a:lnSpc>
                          <a:spcPct val="103400"/>
                        </a:lnSpc>
                      </a:pPr>
                      <a:r>
                        <a:rPr lang="en-IN" sz="2050" spc="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MILK,</a:t>
                      </a:r>
                    </a:p>
                    <a:p>
                      <a:pPr marL="646430" marR="64769" indent="-266700">
                        <a:lnSpc>
                          <a:spcPct val="103400"/>
                        </a:lnSpc>
                      </a:pPr>
                      <a:r>
                        <a:rPr lang="en-IN" sz="2050" spc="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COFFEE</a:t>
                      </a:r>
                    </a:p>
                    <a:p>
                      <a:pPr marL="646430" marR="64769" indent="-266700">
                        <a:lnSpc>
                          <a:spcPct val="103400"/>
                        </a:lnSpc>
                      </a:pPr>
                      <a:r>
                        <a:rPr lang="en-IN" sz="2050" spc="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/TEA</a:t>
                      </a:r>
                      <a:endParaRPr sz="205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</a:pPr>
                      <a:r>
                        <a:rPr lang="en-IN" sz="1150" spc="-9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KETCHUP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334204" y="5"/>
            <a:ext cx="1188085" cy="1028700"/>
          </a:xfrm>
          <a:custGeom>
            <a:avLst/>
            <a:gdLst/>
            <a:ahLst/>
            <a:cxnLst/>
            <a:rect l="l" t="t" r="r" b="b"/>
            <a:pathLst>
              <a:path w="1188085" h="1028700">
                <a:moveTo>
                  <a:pt x="0" y="0"/>
                </a:moveTo>
                <a:lnTo>
                  <a:pt x="1187875" y="0"/>
                </a:lnTo>
                <a:lnTo>
                  <a:pt x="593937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373128"/>
            <a:ext cx="946150" cy="1092200"/>
          </a:xfrm>
          <a:custGeom>
            <a:avLst/>
            <a:gdLst/>
            <a:ahLst/>
            <a:cxnLst/>
            <a:rect l="l" t="t" r="r" b="b"/>
            <a:pathLst>
              <a:path w="946150" h="1092200">
                <a:moveTo>
                  <a:pt x="0" y="1091856"/>
                </a:moveTo>
                <a:lnTo>
                  <a:pt x="0" y="0"/>
                </a:lnTo>
                <a:lnTo>
                  <a:pt x="945547" y="545928"/>
                </a:lnTo>
                <a:lnTo>
                  <a:pt x="0" y="1091856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83294" y="9258291"/>
            <a:ext cx="1075055" cy="1029335"/>
          </a:xfrm>
          <a:custGeom>
            <a:avLst/>
            <a:gdLst/>
            <a:ahLst/>
            <a:cxnLst/>
            <a:rect l="l" t="t" r="r" b="b"/>
            <a:pathLst>
              <a:path w="1075055" h="1029334">
                <a:moveTo>
                  <a:pt x="1074543" y="0"/>
                </a:moveTo>
                <a:lnTo>
                  <a:pt x="1074543" y="1028708"/>
                </a:lnTo>
                <a:lnTo>
                  <a:pt x="707179" y="1028708"/>
                </a:lnTo>
                <a:lnTo>
                  <a:pt x="0" y="620406"/>
                </a:lnTo>
                <a:lnTo>
                  <a:pt x="1074543" y="0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5593" y="6335263"/>
            <a:ext cx="396875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540" dirty="0">
                <a:solidFill>
                  <a:srgbClr val="FF7840"/>
                </a:solidFill>
                <a:latin typeface="Lucida Sans Unicode"/>
                <a:cs typeface="Lucida Sans Unicode"/>
              </a:rPr>
              <a:t>B</a:t>
            </a:r>
            <a:r>
              <a:rPr sz="1900" spc="390" dirty="0">
                <a:solidFill>
                  <a:srgbClr val="FF7840"/>
                </a:solidFill>
                <a:latin typeface="Lucida Sans Unicode"/>
                <a:cs typeface="Lucida Sans Unicode"/>
              </a:rPr>
              <a:t>U</a:t>
            </a:r>
            <a:r>
              <a:rPr sz="1900" spc="315" dirty="0">
                <a:solidFill>
                  <a:srgbClr val="FF7840"/>
                </a:solidFill>
                <a:latin typeface="Lucida Sans Unicode"/>
                <a:cs typeface="Lucida Sans Unicode"/>
              </a:rPr>
              <a:t>Y</a:t>
            </a:r>
            <a:r>
              <a:rPr sz="1900" spc="114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295" dirty="0">
                <a:solidFill>
                  <a:srgbClr val="FF7840"/>
                </a:solidFill>
                <a:latin typeface="Courier New"/>
                <a:cs typeface="Courier New"/>
              </a:rPr>
              <a:t>2</a:t>
            </a:r>
            <a:r>
              <a:rPr sz="1900" spc="-425" dirty="0">
                <a:solidFill>
                  <a:srgbClr val="FF7840"/>
                </a:solidFill>
                <a:latin typeface="Courier New"/>
                <a:cs typeface="Courier New"/>
              </a:rPr>
              <a:t> </a:t>
            </a:r>
            <a:r>
              <a:rPr sz="1900" spc="360" dirty="0">
                <a:solidFill>
                  <a:srgbClr val="FF7840"/>
                </a:solidFill>
                <a:latin typeface="Lucida Sans Unicode"/>
                <a:cs typeface="Lucida Sans Unicode"/>
              </a:rPr>
              <a:t>G</a:t>
            </a:r>
            <a:r>
              <a:rPr sz="1900" spc="465" dirty="0">
                <a:solidFill>
                  <a:srgbClr val="FF7840"/>
                </a:solidFill>
                <a:latin typeface="Lucida Sans Unicode"/>
                <a:cs typeface="Lucida Sans Unicode"/>
              </a:rPr>
              <a:t>E</a:t>
            </a:r>
            <a:r>
              <a:rPr sz="1900" spc="135" dirty="0">
                <a:solidFill>
                  <a:srgbClr val="FF7840"/>
                </a:solidFill>
                <a:latin typeface="Lucida Sans Unicode"/>
                <a:cs typeface="Lucida Sans Unicode"/>
              </a:rPr>
              <a:t>T</a:t>
            </a:r>
            <a:r>
              <a:rPr sz="1900" spc="114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295" dirty="0">
                <a:solidFill>
                  <a:srgbClr val="FF7840"/>
                </a:solidFill>
                <a:latin typeface="Courier New"/>
                <a:cs typeface="Courier New"/>
              </a:rPr>
              <a:t>1</a:t>
            </a:r>
            <a:r>
              <a:rPr sz="1900" spc="-425" dirty="0">
                <a:solidFill>
                  <a:srgbClr val="FF7840"/>
                </a:solidFill>
                <a:latin typeface="Courier New"/>
                <a:cs typeface="Courier New"/>
              </a:rPr>
              <a:t> </a:t>
            </a:r>
            <a:r>
              <a:rPr sz="1900" spc="415" dirty="0">
                <a:solidFill>
                  <a:srgbClr val="FF7840"/>
                </a:solidFill>
                <a:latin typeface="Lucida Sans Unicode"/>
                <a:cs typeface="Lucida Sans Unicode"/>
              </a:rPr>
              <a:t>F</a:t>
            </a:r>
            <a:r>
              <a:rPr sz="1900" spc="409" dirty="0">
                <a:solidFill>
                  <a:srgbClr val="FF7840"/>
                </a:solidFill>
                <a:latin typeface="Lucida Sans Unicode"/>
                <a:cs typeface="Lucida Sans Unicode"/>
              </a:rPr>
              <a:t>R</a:t>
            </a:r>
            <a:r>
              <a:rPr sz="1900" spc="465" dirty="0">
                <a:solidFill>
                  <a:srgbClr val="FF7840"/>
                </a:solidFill>
                <a:latin typeface="Lucida Sans Unicode"/>
                <a:cs typeface="Lucida Sans Unicode"/>
              </a:rPr>
              <a:t>E</a:t>
            </a:r>
            <a:r>
              <a:rPr sz="1900" spc="345" dirty="0">
                <a:solidFill>
                  <a:srgbClr val="FF7840"/>
                </a:solidFill>
                <a:latin typeface="Lucida Sans Unicode"/>
                <a:cs typeface="Lucida Sans Unicode"/>
              </a:rPr>
              <a:t>E</a:t>
            </a:r>
            <a:r>
              <a:rPr sz="1900" spc="114" dirty="0">
                <a:solidFill>
                  <a:srgbClr val="FF7840"/>
                </a:solidFill>
                <a:latin typeface="Lucida Sans Unicode"/>
                <a:cs typeface="Lucida Sans Unicode"/>
              </a:rPr>
              <a:t> </a:t>
            </a:r>
            <a:r>
              <a:rPr sz="1900" spc="254" dirty="0">
                <a:solidFill>
                  <a:srgbClr val="FF7840"/>
                </a:solidFill>
                <a:latin typeface="Lucida Sans Unicode"/>
                <a:cs typeface="Lucida Sans Unicode"/>
              </a:rPr>
              <a:t>O</a:t>
            </a:r>
            <a:r>
              <a:rPr sz="1900" spc="415" dirty="0">
                <a:solidFill>
                  <a:srgbClr val="FF7840"/>
                </a:solidFill>
                <a:latin typeface="Lucida Sans Unicode"/>
                <a:cs typeface="Lucida Sans Unicode"/>
              </a:rPr>
              <a:t>FF</a:t>
            </a:r>
            <a:r>
              <a:rPr sz="1900" spc="465" dirty="0">
                <a:solidFill>
                  <a:srgbClr val="FF7840"/>
                </a:solidFill>
                <a:latin typeface="Lucida Sans Unicode"/>
                <a:cs typeface="Lucida Sans Unicode"/>
              </a:rPr>
              <a:t>E</a:t>
            </a:r>
            <a:r>
              <a:rPr sz="1900" spc="409" dirty="0">
                <a:solidFill>
                  <a:srgbClr val="FF7840"/>
                </a:solidFill>
                <a:latin typeface="Lucida Sans Unicode"/>
                <a:cs typeface="Lucida Sans Unicode"/>
              </a:rPr>
              <a:t>R</a:t>
            </a:r>
            <a:r>
              <a:rPr sz="1900" spc="490" dirty="0">
                <a:solidFill>
                  <a:srgbClr val="FF7840"/>
                </a:solidFill>
                <a:latin typeface="Lucida Sans Unicode"/>
                <a:cs typeface="Lucida Sans Unicode"/>
              </a:rPr>
              <a:t>S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5593" y="3531921"/>
            <a:ext cx="5013325" cy="235775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 marR="5080">
              <a:lnSpc>
                <a:spcPts val="8760"/>
              </a:lnSpc>
              <a:spcBef>
                <a:spcPts val="1040"/>
              </a:spcBef>
            </a:pPr>
            <a:r>
              <a:rPr sz="8000" b="0" spc="-280" dirty="0">
                <a:latin typeface="Georgia"/>
                <a:cs typeface="Georgia"/>
              </a:rPr>
              <a:t>B</a:t>
            </a:r>
            <a:r>
              <a:rPr sz="8000" b="0" spc="160" dirty="0">
                <a:latin typeface="Georgia"/>
                <a:cs typeface="Georgia"/>
              </a:rPr>
              <a:t>u</a:t>
            </a:r>
            <a:r>
              <a:rPr sz="8000" b="0" spc="825" dirty="0">
                <a:latin typeface="Georgia"/>
                <a:cs typeface="Georgia"/>
              </a:rPr>
              <a:t>y</a:t>
            </a:r>
            <a:r>
              <a:rPr sz="8000" b="0" spc="-375" dirty="0">
                <a:latin typeface="Georgia"/>
                <a:cs typeface="Georgia"/>
              </a:rPr>
              <a:t> </a:t>
            </a:r>
            <a:r>
              <a:rPr sz="8000" b="0" spc="-225" dirty="0">
                <a:latin typeface="Georgia"/>
                <a:cs typeface="Georgia"/>
              </a:rPr>
              <a:t>2</a:t>
            </a:r>
            <a:r>
              <a:rPr sz="8000" b="0" spc="-375" dirty="0">
                <a:latin typeface="Georgia"/>
                <a:cs typeface="Georgia"/>
              </a:rPr>
              <a:t> </a:t>
            </a:r>
            <a:r>
              <a:rPr sz="8000" b="0" spc="-420" dirty="0">
                <a:latin typeface="Georgia"/>
                <a:cs typeface="Georgia"/>
              </a:rPr>
              <a:t>G</a:t>
            </a:r>
            <a:r>
              <a:rPr sz="8000" b="0" spc="-20" dirty="0">
                <a:latin typeface="Georgia"/>
                <a:cs typeface="Georgia"/>
              </a:rPr>
              <a:t>e</a:t>
            </a:r>
            <a:r>
              <a:rPr sz="8000" b="0" spc="140" dirty="0">
                <a:latin typeface="Georgia"/>
                <a:cs typeface="Georgia"/>
              </a:rPr>
              <a:t>t</a:t>
            </a:r>
            <a:r>
              <a:rPr sz="8000" b="0" spc="-375" dirty="0">
                <a:latin typeface="Georgia"/>
                <a:cs typeface="Georgia"/>
              </a:rPr>
              <a:t> </a:t>
            </a:r>
            <a:r>
              <a:rPr sz="8000" b="0" spc="195" dirty="0">
                <a:latin typeface="Georgia"/>
                <a:cs typeface="Georgia"/>
              </a:rPr>
              <a:t>1  </a:t>
            </a:r>
            <a:r>
              <a:rPr sz="8000" b="0" spc="-20" dirty="0">
                <a:latin typeface="Georgia"/>
                <a:cs typeface="Georgia"/>
              </a:rPr>
              <a:t>Free</a:t>
            </a:r>
            <a:endParaRPr sz="800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033313"/>
              </p:ext>
            </p:extLst>
          </p:nvPr>
        </p:nvGraphicFramePr>
        <p:xfrm>
          <a:off x="10286547" y="660429"/>
          <a:ext cx="3167380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276860" marR="153035" algn="ctr">
                        <a:lnSpc>
                          <a:spcPct val="104800"/>
                        </a:lnSpc>
                      </a:pPr>
                      <a: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EGGS</a:t>
                      </a:r>
                      <a:r>
                        <a:rPr sz="1550" spc="-10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,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&amp;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32766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INDIVIDUAL</a:t>
                      </a:r>
                      <a:b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MEALS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lang="en-IN" sz="1150" spc="-8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POULTRY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408" y="8200508"/>
            <a:ext cx="67192" cy="671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18" y="8505308"/>
            <a:ext cx="67192" cy="671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18" y="9114908"/>
            <a:ext cx="67192" cy="6719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905000" y="8103680"/>
            <a:ext cx="16104235" cy="12703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85"/>
              </a:lnSpc>
              <a:spcBef>
                <a:spcPts val="100"/>
              </a:spcBef>
            </a:pPr>
            <a:r>
              <a:rPr sz="2200" spc="145" dirty="0">
                <a:solidFill>
                  <a:srgbClr val="FFFAF5"/>
                </a:solidFill>
                <a:latin typeface="Calibri"/>
                <a:cs typeface="Calibri"/>
              </a:rPr>
              <a:t>Buy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AF5"/>
                </a:solidFill>
                <a:latin typeface="Calibri"/>
                <a:cs typeface="Calibri"/>
              </a:rPr>
              <a:t>two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10" dirty="0">
                <a:solidFill>
                  <a:srgbClr val="FFFAF5"/>
                </a:solidFill>
                <a:latin typeface="Calibri"/>
                <a:cs typeface="Calibri"/>
              </a:rPr>
              <a:t>get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one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free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offer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90" dirty="0">
                <a:solidFill>
                  <a:srgbClr val="FFFAF5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be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95" dirty="0">
                <a:solidFill>
                  <a:srgbClr val="FFFAF5"/>
                </a:solidFill>
                <a:latin typeface="Calibri"/>
                <a:cs typeface="Calibri"/>
              </a:rPr>
              <a:t>given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FFFAF5"/>
                </a:solidFill>
                <a:latin typeface="Calibri"/>
                <a:cs typeface="Calibri"/>
              </a:rPr>
              <a:t>on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above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items.</a:t>
            </a:r>
            <a:endParaRPr sz="2200" dirty="0">
              <a:latin typeface="Calibri"/>
              <a:cs typeface="Calibri"/>
            </a:endParaRPr>
          </a:p>
          <a:p>
            <a:pPr marL="12700" marR="3956685">
              <a:lnSpc>
                <a:spcPts val="2330"/>
              </a:lnSpc>
              <a:spcBef>
                <a:spcPts val="180"/>
              </a:spcBef>
            </a:pPr>
            <a:r>
              <a:rPr lang="en-IN" sz="2200" spc="75" dirty="0">
                <a:solidFill>
                  <a:srgbClr val="FFFAF5"/>
                </a:solidFill>
                <a:latin typeface="Calibri"/>
                <a:cs typeface="Calibri"/>
              </a:rPr>
              <a:t>For instance, </a:t>
            </a:r>
            <a:r>
              <a:rPr lang="en-IN" sz="2200" spc="145" dirty="0">
                <a:solidFill>
                  <a:srgbClr val="FFFAF5"/>
                </a:solidFill>
                <a:latin typeface="Calibri"/>
                <a:cs typeface="Calibri"/>
              </a:rPr>
              <a:t>b</a:t>
            </a:r>
            <a:r>
              <a:rPr sz="2200" spc="145" dirty="0" err="1">
                <a:solidFill>
                  <a:srgbClr val="FFFAF5"/>
                </a:solidFill>
                <a:latin typeface="Calibri"/>
                <a:cs typeface="Calibri"/>
              </a:rPr>
              <a:t>uy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lang="en-IN" sz="2200" spc="-360" dirty="0">
                <a:solidFill>
                  <a:srgbClr val="FFFAF5"/>
                </a:solidFill>
                <a:latin typeface="Calibri"/>
                <a:cs typeface="Calibri"/>
              </a:rPr>
              <a:t>EGGS </a:t>
            </a:r>
            <a:r>
              <a:rPr lang="en-IN" sz="2200" spc="15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50" dirty="0">
                <a:solidFill>
                  <a:srgbClr val="FFFAF5"/>
                </a:solidFill>
                <a:latin typeface="Calibri"/>
                <a:cs typeface="Calibri"/>
              </a:rPr>
              <a:t>&amp;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lang="en-IN" sz="2200" spc="-360" dirty="0">
                <a:solidFill>
                  <a:srgbClr val="FFFAF5"/>
                </a:solidFill>
                <a:latin typeface="Calibri"/>
                <a:cs typeface="Calibri"/>
              </a:rPr>
              <a:t>INDIVIDUAL MEALS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and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10" dirty="0">
                <a:solidFill>
                  <a:srgbClr val="FFFAF5"/>
                </a:solidFill>
                <a:latin typeface="Calibri"/>
                <a:cs typeface="Calibri"/>
              </a:rPr>
              <a:t>get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-360" dirty="0">
                <a:solidFill>
                  <a:srgbClr val="FFFAF5"/>
                </a:solidFill>
                <a:latin typeface="Calibri"/>
                <a:cs typeface="Calibri"/>
              </a:rPr>
              <a:t>1</a:t>
            </a:r>
            <a:r>
              <a:rPr sz="2200" spc="-26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lang="en-IN" sz="2200" spc="145" dirty="0">
                <a:solidFill>
                  <a:srgbClr val="FFFAF5"/>
                </a:solidFill>
                <a:latin typeface="Calibri"/>
                <a:cs typeface="Calibri"/>
              </a:rPr>
              <a:t> ICE-CREAM </a:t>
            </a:r>
            <a:r>
              <a:rPr sz="2200" spc="35" dirty="0">
                <a:solidFill>
                  <a:srgbClr val="FFFAF5"/>
                </a:solidFill>
                <a:latin typeface="Calibri"/>
                <a:cs typeface="Calibri"/>
              </a:rPr>
              <a:t>free. </a:t>
            </a:r>
            <a:r>
              <a:rPr sz="2200" spc="-484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14" dirty="0">
                <a:solidFill>
                  <a:srgbClr val="FFFAF5"/>
                </a:solidFill>
                <a:latin typeface="Calibri"/>
                <a:cs typeface="Calibri"/>
              </a:rPr>
              <a:t>Since</a:t>
            </a:r>
            <a:r>
              <a:rPr sz="22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these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items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often</a:t>
            </a:r>
            <a:r>
              <a:rPr lang="en-IN" sz="2200" spc="6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bought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together</a:t>
            </a:r>
            <a:r>
              <a:rPr lang="en-IN" sz="2200" spc="65" dirty="0">
                <a:solidFill>
                  <a:srgbClr val="FFFAF5"/>
                </a:solidFill>
                <a:latin typeface="Calibri"/>
                <a:cs typeface="Calibri"/>
              </a:rPr>
              <a:t> BUT </a:t>
            </a:r>
            <a:r>
              <a:rPr lang="en-IN" sz="2200" spc="100" dirty="0">
                <a:solidFill>
                  <a:srgbClr val="FFFAF5"/>
                </a:solidFill>
                <a:latin typeface="Calibri"/>
                <a:cs typeface="Calibri"/>
              </a:rPr>
              <a:t>ORDERS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are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not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20" dirty="0">
                <a:solidFill>
                  <a:srgbClr val="FFFAF5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90" dirty="0">
                <a:solidFill>
                  <a:srgbClr val="FFFAF5"/>
                </a:solidFill>
                <a:latin typeface="Calibri"/>
                <a:cs typeface="Calibri"/>
              </a:rPr>
              <a:t>good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20" dirty="0">
                <a:solidFill>
                  <a:srgbClr val="FFFAF5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some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FFFAF5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other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items</a:t>
            </a:r>
            <a:endParaRPr lang="en-IN" sz="2200" spc="60" dirty="0">
              <a:solidFill>
                <a:srgbClr val="FFFAF5"/>
              </a:solidFill>
              <a:latin typeface="Calibri"/>
              <a:cs typeface="Calibri"/>
            </a:endParaRPr>
          </a:p>
          <a:p>
            <a:pPr marL="12700" marR="3956685">
              <a:lnSpc>
                <a:spcPts val="2330"/>
              </a:lnSpc>
              <a:spcBef>
                <a:spcPts val="180"/>
              </a:spcBef>
            </a:pP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Item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FFFAF5"/>
                </a:solidFill>
                <a:latin typeface="Calibri"/>
                <a:cs typeface="Calibri"/>
              </a:rPr>
              <a:t>big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FFFAF5"/>
                </a:solidFill>
                <a:latin typeface="Calibri"/>
                <a:cs typeface="Calibri"/>
              </a:rPr>
              <a:t>square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AF5"/>
                </a:solidFill>
                <a:latin typeface="Calibri"/>
                <a:cs typeface="Calibri"/>
              </a:rPr>
              <a:t>implies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item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FFFAF5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AF5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AF5"/>
                </a:solidFill>
                <a:latin typeface="Calibri"/>
                <a:cs typeface="Calibri"/>
              </a:rPr>
              <a:t>smaller</a:t>
            </a:r>
            <a:r>
              <a:rPr sz="2200" spc="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AF5"/>
                </a:solidFill>
                <a:latin typeface="Calibri"/>
                <a:cs typeface="Calibri"/>
              </a:rPr>
              <a:t>square.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440839" y="1633542"/>
            <a:ext cx="10160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17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384092" y="4172187"/>
            <a:ext cx="10160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175" dirty="0">
                <a:solidFill>
                  <a:srgbClr val="FF7840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graphicFrame>
        <p:nvGraphicFramePr>
          <p:cNvPr id="25" name="object 9">
            <a:extLst>
              <a:ext uri="{FF2B5EF4-FFF2-40B4-BE49-F238E27FC236}">
                <a16:creationId xmlns:a16="http://schemas.microsoft.com/office/drawing/2014/main" id="{87F204A0-812A-4749-A996-B8CD6D36B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056602"/>
              </p:ext>
            </p:extLst>
          </p:nvPr>
        </p:nvGraphicFramePr>
        <p:xfrm>
          <a:off x="6215242" y="560694"/>
          <a:ext cx="3167380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276860" marR="153035" algn="ctr">
                        <a:lnSpc>
                          <a:spcPct val="104800"/>
                        </a:lnSpc>
                      </a:pPr>
                      <a: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MILK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&amp;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32766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JUICE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lang="en-IN" sz="1150" spc="-8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YOGURT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object 9">
            <a:extLst>
              <a:ext uri="{FF2B5EF4-FFF2-40B4-BE49-F238E27FC236}">
                <a16:creationId xmlns:a16="http://schemas.microsoft.com/office/drawing/2014/main" id="{1F1BE5BA-8244-461C-A5A4-42374A1CA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156161"/>
              </p:ext>
            </p:extLst>
          </p:nvPr>
        </p:nvGraphicFramePr>
        <p:xfrm>
          <a:off x="6271157" y="3099277"/>
          <a:ext cx="3167380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276860" marR="153035" algn="ctr">
                        <a:lnSpc>
                          <a:spcPct val="104800"/>
                        </a:lnSpc>
                      </a:pPr>
                      <a: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EGGS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&amp;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32766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INDIVIDUAL</a:t>
                      </a:r>
                      <a:b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MEALS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lang="en-IN" sz="1150" spc="-8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SODA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object 9">
            <a:extLst>
              <a:ext uri="{FF2B5EF4-FFF2-40B4-BE49-F238E27FC236}">
                <a16:creationId xmlns:a16="http://schemas.microsoft.com/office/drawing/2014/main" id="{4F1D8FB0-2871-43B3-BF28-FAAD1771D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39148"/>
              </p:ext>
            </p:extLst>
          </p:nvPr>
        </p:nvGraphicFramePr>
        <p:xfrm>
          <a:off x="6235669" y="5666953"/>
          <a:ext cx="3167380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276860" marR="153035" algn="ctr">
                        <a:lnSpc>
                          <a:spcPct val="104800"/>
                        </a:lnSpc>
                      </a:pPr>
                      <a: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EGGS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&amp;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32766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INDIVIDUAL</a:t>
                      </a:r>
                      <a:b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MEALS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lang="en-IN" sz="1150" spc="-8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ICE-CREAM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object 9">
            <a:extLst>
              <a:ext uri="{FF2B5EF4-FFF2-40B4-BE49-F238E27FC236}">
                <a16:creationId xmlns:a16="http://schemas.microsoft.com/office/drawing/2014/main" id="{48E97511-1FAD-468A-B6B6-B2FF0852A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29946"/>
              </p:ext>
            </p:extLst>
          </p:nvPr>
        </p:nvGraphicFramePr>
        <p:xfrm>
          <a:off x="14286885" y="560694"/>
          <a:ext cx="3167380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276860" marR="153035" algn="ctr">
                        <a:lnSpc>
                          <a:spcPct val="104800"/>
                        </a:lnSpc>
                      </a:pPr>
                      <a: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SODA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&amp;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32766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JUICE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lang="en-IN" sz="1150" spc="-8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WAFFLES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object 9">
            <a:extLst>
              <a:ext uri="{FF2B5EF4-FFF2-40B4-BE49-F238E27FC236}">
                <a16:creationId xmlns:a16="http://schemas.microsoft.com/office/drawing/2014/main" id="{80391C64-67A0-4BC3-9023-045132827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37203"/>
              </p:ext>
            </p:extLst>
          </p:nvPr>
        </p:nvGraphicFramePr>
        <p:xfrm>
          <a:off x="10300776" y="3208262"/>
          <a:ext cx="3167380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276860" marR="153035" algn="ctr">
                        <a:lnSpc>
                          <a:spcPct val="104800"/>
                        </a:lnSpc>
                      </a:pPr>
                      <a: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WAFFLES</a:t>
                      </a:r>
                      <a:r>
                        <a:rPr sz="1550" spc="-10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,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&amp;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32766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BEEF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lang="en-IN" sz="1150" spc="-8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ICE-CREAM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object 9">
            <a:extLst>
              <a:ext uri="{FF2B5EF4-FFF2-40B4-BE49-F238E27FC236}">
                <a16:creationId xmlns:a16="http://schemas.microsoft.com/office/drawing/2014/main" id="{1171B15F-F3F2-4362-99B4-8AA6823F6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511179"/>
              </p:ext>
            </p:extLst>
          </p:nvPr>
        </p:nvGraphicFramePr>
        <p:xfrm>
          <a:off x="14375059" y="3210171"/>
          <a:ext cx="3167380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276860" marR="153035" algn="ctr">
                        <a:lnSpc>
                          <a:spcPct val="104800"/>
                        </a:lnSpc>
                      </a:pPr>
                      <a: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SOAD</a:t>
                      </a:r>
                      <a:r>
                        <a:rPr sz="1550" spc="-10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,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&amp;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32766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JUICE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lang="en-IN" sz="1150" spc="-8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EGGS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object 9">
            <a:extLst>
              <a:ext uri="{FF2B5EF4-FFF2-40B4-BE49-F238E27FC236}">
                <a16:creationId xmlns:a16="http://schemas.microsoft.com/office/drawing/2014/main" id="{9B607894-860B-493E-A478-1ACEF573C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265328"/>
              </p:ext>
            </p:extLst>
          </p:nvPr>
        </p:nvGraphicFramePr>
        <p:xfrm>
          <a:off x="10300776" y="5716835"/>
          <a:ext cx="3167380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276860" marR="153035" algn="ctr">
                        <a:lnSpc>
                          <a:spcPct val="104800"/>
                        </a:lnSpc>
                      </a:pPr>
                      <a: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HAND SOAP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&amp;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32766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SOAP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lang="en-IN" sz="1150" spc="-8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SODA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" name="object 9">
            <a:extLst>
              <a:ext uri="{FF2B5EF4-FFF2-40B4-BE49-F238E27FC236}">
                <a16:creationId xmlns:a16="http://schemas.microsoft.com/office/drawing/2014/main" id="{C6F89D51-E728-400F-A8A8-534138C93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397398"/>
              </p:ext>
            </p:extLst>
          </p:nvPr>
        </p:nvGraphicFramePr>
        <p:xfrm>
          <a:off x="14294388" y="5681973"/>
          <a:ext cx="3167380" cy="199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38100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276860" marR="153035" algn="ctr">
                        <a:lnSpc>
                          <a:spcPct val="104800"/>
                        </a:lnSpc>
                      </a:pPr>
                      <a:r>
                        <a:rPr lang="en-IN" sz="1550" spc="7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WAFFFLES</a:t>
                      </a:r>
                      <a:r>
                        <a:rPr sz="1550" spc="-10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,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5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&amp;</a:t>
                      </a:r>
                      <a:endParaRPr sz="1550" dirty="0">
                        <a:latin typeface="Arial"/>
                        <a:cs typeface="Arial"/>
                      </a:endParaRPr>
                    </a:p>
                    <a:p>
                      <a:pPr marL="32766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IN" sz="1550" spc="-65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BEEF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lang="en-IN" sz="1150" spc="-80" dirty="0">
                          <a:solidFill>
                            <a:srgbClr val="FF7840"/>
                          </a:solidFill>
                          <a:latin typeface="Arial"/>
                          <a:cs typeface="Arial"/>
                        </a:rPr>
                        <a:t>FRUITS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28575">
                      <a:solidFill>
                        <a:srgbClr val="FF7840"/>
                      </a:solidFill>
                      <a:prstDash val="solid"/>
                    </a:lnR>
                    <a:lnT w="28575">
                      <a:solidFill>
                        <a:srgbClr val="FF7840"/>
                      </a:solidFill>
                      <a:prstDash val="solid"/>
                    </a:lnT>
                    <a:lnB w="28575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R w="38100">
                      <a:solidFill>
                        <a:srgbClr val="FF7840"/>
                      </a:solidFill>
                      <a:prstDash val="solid"/>
                    </a:lnR>
                    <a:lnB w="38100">
                      <a:solidFill>
                        <a:srgbClr val="FF7840"/>
                      </a:solidFill>
                      <a:prstDash val="solid"/>
                    </a:lnB>
                    <a:solidFill>
                      <a:srgbClr val="2D2E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7840"/>
                      </a:solidFill>
                      <a:prstDash val="solid"/>
                    </a:lnL>
                    <a:lnT w="28575">
                      <a:solidFill>
                        <a:srgbClr val="FF7840"/>
                      </a:solidFill>
                      <a:prstDash val="solid"/>
                    </a:lnT>
                    <a:solidFill>
                      <a:srgbClr val="2D2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7369" r="7610" b="6244"/>
          <a:stretch/>
        </p:blipFill>
        <p:spPr>
          <a:xfrm>
            <a:off x="1773801" y="1638300"/>
            <a:ext cx="14740397" cy="7696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3801" y="148090"/>
            <a:ext cx="14740397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155" dirty="0">
                <a:latin typeface="Verdana"/>
                <a:cs typeface="Verdana"/>
              </a:rPr>
              <a:t>RECOMMENDATIONS</a:t>
            </a:r>
            <a:endParaRPr spc="-505" dirty="0">
              <a:solidFill>
                <a:srgbClr val="15151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64307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7266" r="5542" b="6347"/>
          <a:stretch/>
        </p:blipFill>
        <p:spPr>
          <a:xfrm>
            <a:off x="1773801" y="1468964"/>
            <a:ext cx="14740397" cy="76369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3801" y="148090"/>
            <a:ext cx="14740397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155" dirty="0">
                <a:latin typeface="Verdana"/>
                <a:cs typeface="Verdana"/>
              </a:rPr>
              <a:t>RECOMMENDATIONS</a:t>
            </a:r>
            <a:endParaRPr spc="-505" dirty="0">
              <a:solidFill>
                <a:srgbClr val="15151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52541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85800" y="266700"/>
            <a:ext cx="16383000" cy="122565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9310"/>
              </a:lnSpc>
              <a:spcBef>
                <a:spcPts val="1090"/>
              </a:spcBef>
            </a:pPr>
            <a:r>
              <a:rPr lang="en-IN" sz="7200" b="1" spc="-515" dirty="0">
                <a:solidFill>
                  <a:srgbClr val="FF7840"/>
                </a:solidFill>
                <a:latin typeface="Verdana"/>
                <a:cs typeface="Verdana"/>
              </a:rPr>
              <a:t>ASSOCIATIONS</a:t>
            </a:r>
            <a:r>
              <a:rPr sz="7200" b="1" spc="-515" dirty="0">
                <a:solidFill>
                  <a:srgbClr val="FF7840"/>
                </a:solidFill>
                <a:latin typeface="Verdana"/>
                <a:cs typeface="Verdana"/>
              </a:rPr>
              <a:t> </a:t>
            </a:r>
            <a:r>
              <a:rPr lang="en-IN" sz="7200" b="1" spc="-465" dirty="0">
                <a:solidFill>
                  <a:srgbClr val="FFFAF5"/>
                </a:solidFill>
                <a:latin typeface="Verdana"/>
                <a:cs typeface="Verdana"/>
              </a:rPr>
              <a:t>TO SUGGEST</a:t>
            </a:r>
            <a:endParaRPr sz="7200" dirty="0"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AFBD0-6371-4FEF-8BFB-5EF13321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9" t="26118" r="16380" b="15078"/>
          <a:stretch/>
        </p:blipFill>
        <p:spPr>
          <a:xfrm>
            <a:off x="533400" y="1943100"/>
            <a:ext cx="8077200" cy="640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F4FC3F-D56E-475C-9D8D-7988287BB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78" t="20611" r="3627" b="72948"/>
          <a:stretch/>
        </p:blipFill>
        <p:spPr>
          <a:xfrm>
            <a:off x="3124200" y="4368800"/>
            <a:ext cx="2743200" cy="11430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6D1794-1F33-43F0-B9DF-D896CE373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5" t="25961" r="16038" b="19951"/>
          <a:stretch/>
        </p:blipFill>
        <p:spPr>
          <a:xfrm>
            <a:off x="9486900" y="1854199"/>
            <a:ext cx="8191500" cy="648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A8E33-65ED-4331-B462-84EF5E348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92" t="19951" r="4872" b="72036"/>
          <a:stretch/>
        </p:blipFill>
        <p:spPr>
          <a:xfrm>
            <a:off x="12420600" y="4368800"/>
            <a:ext cx="2743200" cy="12192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90191A6-F3F5-435F-8063-E3DC2D9E3D42}"/>
              </a:ext>
            </a:extLst>
          </p:cNvPr>
          <p:cNvSpPr txBox="1">
            <a:spLocks/>
          </p:cNvSpPr>
          <p:nvPr/>
        </p:nvSpPr>
        <p:spPr>
          <a:xfrm>
            <a:off x="622300" y="8605897"/>
            <a:ext cx="73787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Customers who bought laundry detergent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Also ordered poultry 199 times</a:t>
            </a:r>
            <a:endParaRPr lang="en-US" sz="2200" kern="0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6C1F0ED-4EC8-4EDF-A1E6-3359FD03EE8D}"/>
              </a:ext>
            </a:extLst>
          </p:cNvPr>
          <p:cNvSpPr txBox="1">
            <a:spLocks/>
          </p:cNvSpPr>
          <p:nvPr/>
        </p:nvSpPr>
        <p:spPr>
          <a:xfrm>
            <a:off x="9474200" y="8601194"/>
            <a:ext cx="81915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Customers who bought ketchup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Also ordered eggs 189 times</a:t>
            </a:r>
            <a:endParaRPr lang="en-US" sz="2200" kern="0" dirty="0"/>
          </a:p>
        </p:txBody>
      </p:sp>
    </p:spTree>
    <p:extLst>
      <p:ext uri="{BB962C8B-B14F-4D97-AF65-F5344CB8AC3E}">
        <p14:creationId xmlns:p14="http://schemas.microsoft.com/office/powerpoint/2010/main" val="3078721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543424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18287998" y="743574"/>
                </a:moveTo>
                <a:lnTo>
                  <a:pt x="0" y="743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43574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4041074"/>
            <a:ext cx="4130675" cy="1362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750" spc="-240" dirty="0">
                <a:solidFill>
                  <a:srgbClr val="2D2E2B"/>
                </a:solidFill>
                <a:latin typeface="Georgia"/>
                <a:cs typeface="Georgia"/>
              </a:rPr>
              <a:t>OFFERS</a:t>
            </a:r>
            <a:endParaRPr sz="875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84617" y="670960"/>
            <a:ext cx="8302625" cy="209804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900" b="0" spc="-245" dirty="0">
                <a:solidFill>
                  <a:srgbClr val="2D2E2B"/>
                </a:solidFill>
                <a:latin typeface="Arial"/>
                <a:cs typeface="Arial"/>
              </a:rPr>
              <a:t>C</a:t>
            </a:r>
            <a:r>
              <a:rPr sz="2900" b="0" spc="-320" dirty="0">
                <a:solidFill>
                  <a:srgbClr val="2D2E2B"/>
                </a:solidFill>
                <a:latin typeface="Arial"/>
                <a:cs typeface="Arial"/>
              </a:rPr>
              <a:t>O</a:t>
            </a:r>
            <a:r>
              <a:rPr sz="2900" b="0" spc="-55" dirty="0">
                <a:solidFill>
                  <a:srgbClr val="2D2E2B"/>
                </a:solidFill>
                <a:latin typeface="Arial"/>
                <a:cs typeface="Arial"/>
              </a:rPr>
              <a:t>M</a:t>
            </a:r>
            <a:r>
              <a:rPr sz="2900" b="0" spc="-175" dirty="0">
                <a:solidFill>
                  <a:srgbClr val="2D2E2B"/>
                </a:solidFill>
                <a:latin typeface="Arial"/>
                <a:cs typeface="Arial"/>
              </a:rPr>
              <a:t>B</a:t>
            </a:r>
            <a:r>
              <a:rPr sz="2900" b="0" spc="-455" dirty="0">
                <a:solidFill>
                  <a:srgbClr val="2D2E2B"/>
                </a:solidFill>
                <a:latin typeface="Arial"/>
                <a:cs typeface="Arial"/>
              </a:rPr>
              <a:t>O</a:t>
            </a:r>
            <a:r>
              <a:rPr sz="2900" b="0" spc="2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900" b="0" spc="-320" dirty="0">
                <a:solidFill>
                  <a:srgbClr val="2D2E2B"/>
                </a:solidFill>
                <a:latin typeface="Arial"/>
                <a:cs typeface="Arial"/>
              </a:rPr>
              <a:t>O</a:t>
            </a:r>
            <a:r>
              <a:rPr sz="2900" b="0" spc="-215" dirty="0">
                <a:solidFill>
                  <a:srgbClr val="2D2E2B"/>
                </a:solidFill>
                <a:latin typeface="Arial"/>
                <a:cs typeface="Arial"/>
              </a:rPr>
              <a:t>FF</a:t>
            </a:r>
            <a:r>
              <a:rPr sz="2900" b="0" spc="-280" dirty="0">
                <a:solidFill>
                  <a:srgbClr val="2D2E2B"/>
                </a:solidFill>
                <a:latin typeface="Arial"/>
                <a:cs typeface="Arial"/>
              </a:rPr>
              <a:t>E</a:t>
            </a:r>
            <a:r>
              <a:rPr sz="2900" b="0" spc="-340" dirty="0">
                <a:solidFill>
                  <a:srgbClr val="2D2E2B"/>
                </a:solidFill>
                <a:latin typeface="Arial"/>
                <a:cs typeface="Arial"/>
              </a:rPr>
              <a:t>R</a:t>
            </a:r>
            <a:r>
              <a:rPr sz="2900" b="0" spc="-270" dirty="0">
                <a:solidFill>
                  <a:srgbClr val="2D2E2B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spcBef>
                <a:spcPts val="625"/>
              </a:spcBef>
            </a:pPr>
            <a:r>
              <a:rPr sz="2500" b="0" spc="-150" dirty="0">
                <a:solidFill>
                  <a:srgbClr val="2D2E2B"/>
                </a:solidFill>
                <a:latin typeface="Arial"/>
                <a:cs typeface="Arial"/>
              </a:rPr>
              <a:t>Combo</a:t>
            </a:r>
            <a:r>
              <a:rPr sz="2500" b="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35" dirty="0">
                <a:solidFill>
                  <a:srgbClr val="2D2E2B"/>
                </a:solidFill>
                <a:latin typeface="Arial"/>
                <a:cs typeface="Arial"/>
              </a:rPr>
              <a:t>offers</a:t>
            </a:r>
            <a:r>
              <a:rPr sz="2500" b="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dirty="0">
                <a:solidFill>
                  <a:srgbClr val="2D2E2B"/>
                </a:solidFill>
                <a:latin typeface="Arial"/>
                <a:cs typeface="Arial"/>
              </a:rPr>
              <a:t>listed</a:t>
            </a:r>
            <a:r>
              <a:rPr sz="2500" b="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-95" dirty="0">
                <a:solidFill>
                  <a:srgbClr val="2D2E2B"/>
                </a:solidFill>
                <a:latin typeface="Arial"/>
                <a:cs typeface="Arial"/>
              </a:rPr>
              <a:t>above</a:t>
            </a:r>
            <a:r>
              <a:rPr sz="2500" b="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-95" dirty="0">
                <a:solidFill>
                  <a:srgbClr val="2D2E2B"/>
                </a:solidFill>
                <a:latin typeface="Arial"/>
                <a:cs typeface="Arial"/>
              </a:rPr>
              <a:t>can</a:t>
            </a:r>
            <a:r>
              <a:rPr sz="2500" b="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-95" dirty="0">
                <a:solidFill>
                  <a:srgbClr val="2D2E2B"/>
                </a:solidFill>
                <a:latin typeface="Arial"/>
                <a:cs typeface="Arial"/>
              </a:rPr>
              <a:t>be</a:t>
            </a:r>
            <a:r>
              <a:rPr sz="2500" b="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-20" dirty="0">
                <a:solidFill>
                  <a:srgbClr val="2D2E2B"/>
                </a:solidFill>
                <a:latin typeface="Arial"/>
                <a:cs typeface="Arial"/>
              </a:rPr>
              <a:t>offered,</a:t>
            </a:r>
            <a:r>
              <a:rPr sz="2500" b="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-80" dirty="0">
                <a:solidFill>
                  <a:srgbClr val="2D2E2B"/>
                </a:solidFill>
                <a:latin typeface="Arial"/>
                <a:cs typeface="Arial"/>
              </a:rPr>
              <a:t>as</a:t>
            </a:r>
            <a:r>
              <a:rPr sz="2500" b="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-100" dirty="0">
                <a:solidFill>
                  <a:srgbClr val="2D2E2B"/>
                </a:solidFill>
                <a:latin typeface="Arial"/>
                <a:cs typeface="Arial"/>
              </a:rPr>
              <a:t>one</a:t>
            </a:r>
            <a:r>
              <a:rPr sz="2500" b="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-5" dirty="0">
                <a:solidFill>
                  <a:srgbClr val="2D2E2B"/>
                </a:solidFill>
                <a:latin typeface="Arial"/>
                <a:cs typeface="Arial"/>
              </a:rPr>
              <a:t>items</a:t>
            </a:r>
            <a:r>
              <a:rPr sz="2500" b="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-65" dirty="0">
                <a:solidFill>
                  <a:srgbClr val="2D2E2B"/>
                </a:solidFill>
                <a:latin typeface="Arial"/>
                <a:cs typeface="Arial"/>
              </a:rPr>
              <a:t>implies </a:t>
            </a:r>
            <a:r>
              <a:rPr sz="2500" b="0" spc="-68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15" dirty="0">
                <a:solidFill>
                  <a:srgbClr val="2D2E2B"/>
                </a:solidFill>
                <a:latin typeface="Arial"/>
                <a:cs typeface="Arial"/>
              </a:rPr>
              <a:t>the </a:t>
            </a:r>
            <a:r>
              <a:rPr sz="2500" b="0" spc="-15" dirty="0">
                <a:solidFill>
                  <a:srgbClr val="2D2E2B"/>
                </a:solidFill>
                <a:latin typeface="Arial"/>
                <a:cs typeface="Arial"/>
              </a:rPr>
              <a:t>other </a:t>
            </a:r>
            <a:r>
              <a:rPr sz="2500" b="0" spc="-5" dirty="0">
                <a:solidFill>
                  <a:srgbClr val="2D2E2B"/>
                </a:solidFill>
                <a:latin typeface="Arial"/>
                <a:cs typeface="Arial"/>
              </a:rPr>
              <a:t>item </a:t>
            </a:r>
            <a:r>
              <a:rPr sz="2500" b="0" spc="-50" dirty="0">
                <a:solidFill>
                  <a:srgbClr val="2D2E2B"/>
                </a:solidFill>
                <a:latin typeface="Arial"/>
                <a:cs typeface="Arial"/>
              </a:rPr>
              <a:t>will </a:t>
            </a:r>
            <a:r>
              <a:rPr sz="2500" b="0" spc="-95" dirty="0">
                <a:solidFill>
                  <a:srgbClr val="2D2E2B"/>
                </a:solidFill>
                <a:latin typeface="Arial"/>
                <a:cs typeface="Arial"/>
              </a:rPr>
              <a:t>be </a:t>
            </a:r>
            <a:r>
              <a:rPr sz="2500" b="0" spc="-65" dirty="0">
                <a:solidFill>
                  <a:srgbClr val="2D2E2B"/>
                </a:solidFill>
                <a:latin typeface="Arial"/>
                <a:cs typeface="Arial"/>
              </a:rPr>
              <a:t>bought. </a:t>
            </a:r>
            <a:r>
              <a:rPr sz="2500" b="0" spc="-45" dirty="0">
                <a:solidFill>
                  <a:srgbClr val="2D2E2B"/>
                </a:solidFill>
                <a:latin typeface="Arial"/>
                <a:cs typeface="Arial"/>
              </a:rPr>
              <a:t>Offering </a:t>
            </a:r>
            <a:r>
              <a:rPr sz="2500" b="0" spc="15" dirty="0">
                <a:solidFill>
                  <a:srgbClr val="2D2E2B"/>
                </a:solidFill>
                <a:latin typeface="Arial"/>
                <a:cs typeface="Arial"/>
              </a:rPr>
              <a:t>the </a:t>
            </a:r>
            <a:r>
              <a:rPr sz="2500" b="0" spc="-85" dirty="0">
                <a:solidFill>
                  <a:srgbClr val="2D2E2B"/>
                </a:solidFill>
                <a:latin typeface="Arial"/>
                <a:cs typeface="Arial"/>
              </a:rPr>
              <a:t>combo </a:t>
            </a:r>
            <a:r>
              <a:rPr sz="2500" b="0" spc="-50" dirty="0">
                <a:solidFill>
                  <a:srgbClr val="2D2E2B"/>
                </a:solidFill>
                <a:latin typeface="Arial"/>
                <a:cs typeface="Arial"/>
              </a:rPr>
              <a:t>will </a:t>
            </a:r>
            <a:r>
              <a:rPr sz="2500" b="0" spc="10" dirty="0">
                <a:solidFill>
                  <a:srgbClr val="2D2E2B"/>
                </a:solidFill>
                <a:latin typeface="Arial"/>
                <a:cs typeface="Arial"/>
              </a:rPr>
              <a:t>further </a:t>
            </a:r>
            <a:r>
              <a:rPr sz="2500" b="0" spc="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-105" dirty="0">
                <a:solidFill>
                  <a:srgbClr val="2D2E2B"/>
                </a:solidFill>
                <a:latin typeface="Arial"/>
                <a:cs typeface="Arial"/>
              </a:rPr>
              <a:t>b</a:t>
            </a:r>
            <a:r>
              <a:rPr sz="2500" b="0" spc="-85" dirty="0">
                <a:solidFill>
                  <a:srgbClr val="2D2E2B"/>
                </a:solidFill>
                <a:latin typeface="Arial"/>
                <a:cs typeface="Arial"/>
              </a:rPr>
              <a:t>oo</a:t>
            </a:r>
            <a:r>
              <a:rPr sz="2500" b="0" dirty="0">
                <a:solidFill>
                  <a:srgbClr val="2D2E2B"/>
                </a:solidFill>
                <a:latin typeface="Arial"/>
                <a:cs typeface="Arial"/>
              </a:rPr>
              <a:t>s</a:t>
            </a:r>
            <a:r>
              <a:rPr sz="2500" b="0" spc="265" dirty="0">
                <a:solidFill>
                  <a:srgbClr val="2D2E2B"/>
                </a:solidFill>
                <a:latin typeface="Arial"/>
                <a:cs typeface="Arial"/>
              </a:rPr>
              <a:t>t</a:t>
            </a:r>
            <a:r>
              <a:rPr sz="2500" b="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265" dirty="0">
                <a:solidFill>
                  <a:srgbClr val="2D2E2B"/>
                </a:solidFill>
                <a:latin typeface="Arial"/>
                <a:cs typeface="Arial"/>
              </a:rPr>
              <a:t>t</a:t>
            </a:r>
            <a:r>
              <a:rPr sz="2500" b="0" spc="-125" dirty="0">
                <a:solidFill>
                  <a:srgbClr val="2D2E2B"/>
                </a:solidFill>
                <a:latin typeface="Arial"/>
                <a:cs typeface="Arial"/>
              </a:rPr>
              <a:t>h</a:t>
            </a:r>
            <a:r>
              <a:rPr sz="2500" b="0" spc="-85" dirty="0">
                <a:solidFill>
                  <a:srgbClr val="2D2E2B"/>
                </a:solidFill>
                <a:latin typeface="Arial"/>
                <a:cs typeface="Arial"/>
              </a:rPr>
              <a:t>e</a:t>
            </a:r>
            <a:r>
              <a:rPr sz="2500" b="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dirty="0">
                <a:solidFill>
                  <a:srgbClr val="2D2E2B"/>
                </a:solidFill>
                <a:latin typeface="Arial"/>
                <a:cs typeface="Arial"/>
              </a:rPr>
              <a:t>c</a:t>
            </a:r>
            <a:r>
              <a:rPr sz="2500" b="0" spc="-125" dirty="0">
                <a:solidFill>
                  <a:srgbClr val="2D2E2B"/>
                </a:solidFill>
                <a:latin typeface="Arial"/>
                <a:cs typeface="Arial"/>
              </a:rPr>
              <a:t>h</a:t>
            </a:r>
            <a:r>
              <a:rPr sz="2500" b="0" spc="-165" dirty="0">
                <a:solidFill>
                  <a:srgbClr val="2D2E2B"/>
                </a:solidFill>
                <a:latin typeface="Arial"/>
                <a:cs typeface="Arial"/>
              </a:rPr>
              <a:t>a</a:t>
            </a:r>
            <a:r>
              <a:rPr sz="2500" b="0" spc="-125" dirty="0">
                <a:solidFill>
                  <a:srgbClr val="2D2E2B"/>
                </a:solidFill>
                <a:latin typeface="Arial"/>
                <a:cs typeface="Arial"/>
              </a:rPr>
              <a:t>n</a:t>
            </a:r>
            <a:r>
              <a:rPr sz="2500" b="0" dirty="0">
                <a:solidFill>
                  <a:srgbClr val="2D2E2B"/>
                </a:solidFill>
                <a:latin typeface="Arial"/>
                <a:cs typeface="Arial"/>
              </a:rPr>
              <a:t>c</a:t>
            </a:r>
            <a:r>
              <a:rPr sz="2500" b="0" spc="-85" dirty="0">
                <a:solidFill>
                  <a:srgbClr val="2D2E2B"/>
                </a:solidFill>
                <a:latin typeface="Arial"/>
                <a:cs typeface="Arial"/>
              </a:rPr>
              <a:t>e</a:t>
            </a:r>
            <a:r>
              <a:rPr sz="2500" b="0" dirty="0">
                <a:solidFill>
                  <a:srgbClr val="2D2E2B"/>
                </a:solidFill>
                <a:latin typeface="Arial"/>
                <a:cs typeface="Arial"/>
              </a:rPr>
              <a:t>s</a:t>
            </a:r>
            <a:r>
              <a:rPr sz="2500" b="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spc="-85" dirty="0">
                <a:solidFill>
                  <a:srgbClr val="2D2E2B"/>
                </a:solidFill>
                <a:latin typeface="Arial"/>
                <a:cs typeface="Arial"/>
              </a:rPr>
              <a:t>o</a:t>
            </a:r>
            <a:r>
              <a:rPr sz="2500" b="0" spc="215" dirty="0">
                <a:solidFill>
                  <a:srgbClr val="2D2E2B"/>
                </a:solidFill>
                <a:latin typeface="Arial"/>
                <a:cs typeface="Arial"/>
              </a:rPr>
              <a:t>f</a:t>
            </a:r>
            <a:r>
              <a:rPr sz="2500" b="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b="0" dirty="0">
                <a:solidFill>
                  <a:srgbClr val="2D2E2B"/>
                </a:solidFill>
                <a:latin typeface="Arial"/>
                <a:cs typeface="Arial"/>
              </a:rPr>
              <a:t>s</a:t>
            </a:r>
            <a:r>
              <a:rPr sz="2500" b="0" spc="-165" dirty="0">
                <a:solidFill>
                  <a:srgbClr val="2D2E2B"/>
                </a:solidFill>
                <a:latin typeface="Arial"/>
                <a:cs typeface="Arial"/>
              </a:rPr>
              <a:t>a</a:t>
            </a:r>
            <a:r>
              <a:rPr sz="2500" b="0" spc="-40" dirty="0">
                <a:solidFill>
                  <a:srgbClr val="2D2E2B"/>
                </a:solidFill>
                <a:latin typeface="Arial"/>
                <a:cs typeface="Arial"/>
              </a:rPr>
              <a:t>l</a:t>
            </a:r>
            <a:r>
              <a:rPr sz="2500" b="0" spc="-85" dirty="0">
                <a:solidFill>
                  <a:srgbClr val="2D2E2B"/>
                </a:solidFill>
                <a:latin typeface="Arial"/>
                <a:cs typeface="Arial"/>
              </a:rPr>
              <a:t>e</a:t>
            </a:r>
            <a:r>
              <a:rPr sz="2500" b="0" spc="-180" dirty="0">
                <a:solidFill>
                  <a:srgbClr val="2D2E2B"/>
                </a:solidFill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7200265">
              <a:lnSpc>
                <a:spcPct val="100000"/>
              </a:lnSpc>
              <a:spcBef>
                <a:spcPts val="1505"/>
              </a:spcBef>
            </a:pPr>
            <a:r>
              <a:rPr spc="-175" dirty="0"/>
              <a:t>B</a:t>
            </a:r>
            <a:r>
              <a:rPr spc="-190" dirty="0"/>
              <a:t>U</a:t>
            </a:r>
            <a:r>
              <a:rPr spc="-335" dirty="0"/>
              <a:t>Y</a:t>
            </a:r>
            <a:r>
              <a:rPr spc="25" dirty="0"/>
              <a:t> </a:t>
            </a:r>
            <a:r>
              <a:rPr sz="2200" spc="340" dirty="0">
                <a:latin typeface="Courier New"/>
                <a:cs typeface="Courier New"/>
              </a:rPr>
              <a:t>2</a:t>
            </a:r>
            <a:r>
              <a:rPr sz="2200" spc="-490" dirty="0">
                <a:latin typeface="Courier New"/>
                <a:cs typeface="Courier New"/>
              </a:rPr>
              <a:t> </a:t>
            </a:r>
            <a:r>
              <a:rPr spc="-325" dirty="0"/>
              <a:t>G</a:t>
            </a:r>
            <a:r>
              <a:rPr spc="-280" dirty="0"/>
              <a:t>E</a:t>
            </a:r>
            <a:r>
              <a:rPr spc="-345" dirty="0"/>
              <a:t>T</a:t>
            </a:r>
            <a:r>
              <a:rPr spc="25" dirty="0"/>
              <a:t> </a:t>
            </a:r>
            <a:r>
              <a:rPr sz="2200" spc="340" dirty="0">
                <a:latin typeface="Courier New"/>
                <a:cs typeface="Courier New"/>
              </a:rPr>
              <a:t>1</a:t>
            </a:r>
            <a:r>
              <a:rPr sz="2200" spc="-490" dirty="0">
                <a:latin typeface="Courier New"/>
                <a:cs typeface="Courier New"/>
              </a:rPr>
              <a:t> </a:t>
            </a:r>
            <a:r>
              <a:rPr spc="-215" dirty="0"/>
              <a:t>F</a:t>
            </a:r>
            <a:r>
              <a:rPr spc="-340" dirty="0"/>
              <a:t>R</a:t>
            </a:r>
            <a:r>
              <a:rPr spc="-280" dirty="0"/>
              <a:t>E</a:t>
            </a:r>
            <a:r>
              <a:rPr spc="-415" dirty="0"/>
              <a:t>E</a:t>
            </a:r>
            <a:endParaRPr sz="2200">
              <a:latin typeface="Courier New"/>
              <a:cs typeface="Courier New"/>
            </a:endParaRPr>
          </a:p>
          <a:p>
            <a:pPr marL="7200265" marR="5080">
              <a:lnSpc>
                <a:spcPct val="120000"/>
              </a:lnSpc>
              <a:spcBef>
                <a:spcPts val="625"/>
              </a:spcBef>
            </a:pPr>
            <a:r>
              <a:rPr sz="2500" spc="-160" dirty="0"/>
              <a:t>Buy </a:t>
            </a:r>
            <a:r>
              <a:rPr sz="1900" spc="295" dirty="0">
                <a:latin typeface="Courier New"/>
                <a:cs typeface="Courier New"/>
              </a:rPr>
              <a:t>2 </a:t>
            </a:r>
            <a:r>
              <a:rPr sz="2500" spc="25" dirty="0"/>
              <a:t>get </a:t>
            </a:r>
            <a:r>
              <a:rPr sz="1900" spc="295" dirty="0">
                <a:latin typeface="Courier New"/>
                <a:cs typeface="Courier New"/>
              </a:rPr>
              <a:t>1 </a:t>
            </a:r>
            <a:r>
              <a:rPr sz="2500" dirty="0"/>
              <a:t>free </a:t>
            </a:r>
            <a:r>
              <a:rPr sz="2500" spc="35" dirty="0"/>
              <a:t>offers </a:t>
            </a:r>
            <a:r>
              <a:rPr sz="2500" spc="-95" dirty="0"/>
              <a:t>are </a:t>
            </a:r>
            <a:r>
              <a:rPr sz="2500" spc="-165" dirty="0"/>
              <a:t>a </a:t>
            </a:r>
            <a:r>
              <a:rPr sz="2500" spc="-95" dirty="0"/>
              <a:t>good </a:t>
            </a:r>
            <a:r>
              <a:rPr sz="2500" spc="-114" dirty="0"/>
              <a:t>way </a:t>
            </a:r>
            <a:r>
              <a:rPr sz="2500" spc="90" dirty="0"/>
              <a:t>to </a:t>
            </a:r>
            <a:r>
              <a:rPr sz="2500" spc="-40" dirty="0"/>
              <a:t>promote </a:t>
            </a:r>
            <a:r>
              <a:rPr sz="2500" spc="-60" dirty="0"/>
              <a:t>sales </a:t>
            </a:r>
            <a:r>
              <a:rPr sz="2500" spc="65" dirty="0"/>
              <a:t>of </a:t>
            </a:r>
            <a:r>
              <a:rPr sz="2500" spc="70" dirty="0"/>
              <a:t> </a:t>
            </a:r>
            <a:r>
              <a:rPr sz="2500" spc="-40" dirty="0"/>
              <a:t>multiple</a:t>
            </a:r>
            <a:r>
              <a:rPr sz="2500" spc="-215" dirty="0"/>
              <a:t> </a:t>
            </a:r>
            <a:r>
              <a:rPr sz="2500" spc="-5" dirty="0"/>
              <a:t>items</a:t>
            </a:r>
            <a:r>
              <a:rPr sz="2500" spc="-215" dirty="0"/>
              <a:t> </a:t>
            </a:r>
            <a:r>
              <a:rPr sz="2500" spc="-75" dirty="0"/>
              <a:t>which</a:t>
            </a:r>
            <a:r>
              <a:rPr sz="2500" spc="-210" dirty="0"/>
              <a:t> </a:t>
            </a:r>
            <a:r>
              <a:rPr sz="2500" spc="-105" dirty="0"/>
              <a:t>when</a:t>
            </a:r>
            <a:r>
              <a:rPr sz="2500" spc="-215" dirty="0"/>
              <a:t> </a:t>
            </a:r>
            <a:r>
              <a:rPr sz="2500" spc="-45" dirty="0"/>
              <a:t>bought</a:t>
            </a:r>
            <a:r>
              <a:rPr sz="2500" spc="-215" dirty="0"/>
              <a:t> </a:t>
            </a:r>
            <a:r>
              <a:rPr sz="2500" dirty="0"/>
              <a:t>together</a:t>
            </a:r>
            <a:r>
              <a:rPr sz="2500" spc="-210" dirty="0"/>
              <a:t> </a:t>
            </a:r>
            <a:r>
              <a:rPr sz="2500" spc="-85" dirty="0"/>
              <a:t>imply</a:t>
            </a:r>
            <a:r>
              <a:rPr sz="2500" spc="-215" dirty="0"/>
              <a:t> </a:t>
            </a:r>
            <a:r>
              <a:rPr sz="2500" spc="15" dirty="0"/>
              <a:t>the</a:t>
            </a:r>
            <a:r>
              <a:rPr sz="2500" spc="-210" dirty="0"/>
              <a:t> </a:t>
            </a:r>
            <a:r>
              <a:rPr sz="2500" spc="-60" dirty="0"/>
              <a:t>sales</a:t>
            </a:r>
            <a:r>
              <a:rPr sz="2500" spc="-215" dirty="0"/>
              <a:t> </a:t>
            </a:r>
            <a:r>
              <a:rPr sz="2500" spc="65" dirty="0"/>
              <a:t>of</a:t>
            </a:r>
            <a:r>
              <a:rPr sz="2500" spc="-215" dirty="0"/>
              <a:t> </a:t>
            </a:r>
            <a:r>
              <a:rPr sz="2500" spc="-165" dirty="0"/>
              <a:t>a </a:t>
            </a:r>
            <a:r>
              <a:rPr sz="2500" spc="-675" dirty="0"/>
              <a:t> </a:t>
            </a:r>
            <a:r>
              <a:rPr sz="2500" spc="-5" dirty="0"/>
              <a:t>third </a:t>
            </a:r>
            <a:r>
              <a:rPr sz="2500" spc="-40" dirty="0"/>
              <a:t>item. </a:t>
            </a:r>
            <a:r>
              <a:rPr sz="2500" spc="-114" dirty="0"/>
              <a:t>This </a:t>
            </a:r>
            <a:r>
              <a:rPr sz="2500" spc="-50" dirty="0"/>
              <a:t>will </a:t>
            </a:r>
            <a:r>
              <a:rPr sz="2500" spc="-110" dirty="0"/>
              <a:t>maximize </a:t>
            </a:r>
            <a:r>
              <a:rPr sz="2500" spc="15" dirty="0"/>
              <a:t>the </a:t>
            </a:r>
            <a:r>
              <a:rPr sz="2500" spc="-80" dirty="0"/>
              <a:t>revenue </a:t>
            </a:r>
            <a:r>
              <a:rPr sz="2500" spc="-50" dirty="0"/>
              <a:t>across </a:t>
            </a:r>
            <a:r>
              <a:rPr sz="2500" spc="-70" dirty="0"/>
              <a:t>various </a:t>
            </a:r>
            <a:r>
              <a:rPr sz="2500" spc="-65" dirty="0"/>
              <a:t> </a:t>
            </a:r>
            <a:r>
              <a:rPr sz="2500" dirty="0"/>
              <a:t>c</a:t>
            </a:r>
            <a:r>
              <a:rPr sz="2500" spc="-165" dirty="0"/>
              <a:t>a</a:t>
            </a:r>
            <a:r>
              <a:rPr sz="2500" spc="265" dirty="0"/>
              <a:t>t</a:t>
            </a:r>
            <a:r>
              <a:rPr sz="2500" spc="-85" dirty="0"/>
              <a:t>e</a:t>
            </a:r>
            <a:r>
              <a:rPr sz="2500" spc="-105" dirty="0"/>
              <a:t>g</a:t>
            </a:r>
            <a:r>
              <a:rPr sz="2500" spc="-85" dirty="0"/>
              <a:t>o</a:t>
            </a:r>
            <a:r>
              <a:rPr sz="2500" spc="-35" dirty="0"/>
              <a:t>r</a:t>
            </a:r>
            <a:r>
              <a:rPr sz="2500" spc="-40" dirty="0"/>
              <a:t>i</a:t>
            </a:r>
            <a:r>
              <a:rPr sz="2500" spc="-85" dirty="0"/>
              <a:t>e</a:t>
            </a:r>
            <a:r>
              <a:rPr sz="2500" dirty="0"/>
              <a:t>s</a:t>
            </a:r>
            <a:r>
              <a:rPr sz="2500" spc="-215" dirty="0"/>
              <a:t> </a:t>
            </a:r>
            <a:r>
              <a:rPr sz="2500" spc="-85" dirty="0"/>
              <a:t>o</a:t>
            </a:r>
            <a:r>
              <a:rPr sz="2500" spc="215" dirty="0"/>
              <a:t>f</a:t>
            </a:r>
            <a:r>
              <a:rPr sz="2500" spc="-215" dirty="0"/>
              <a:t> </a:t>
            </a:r>
            <a:r>
              <a:rPr sz="2500" spc="-40" dirty="0"/>
              <a:t>i</a:t>
            </a:r>
            <a:r>
              <a:rPr sz="2500" spc="265" dirty="0"/>
              <a:t>t</a:t>
            </a:r>
            <a:r>
              <a:rPr sz="2500" spc="-85" dirty="0"/>
              <a:t>e</a:t>
            </a:r>
            <a:r>
              <a:rPr sz="2500" spc="-155" dirty="0"/>
              <a:t>m</a:t>
            </a:r>
            <a:r>
              <a:rPr sz="2500" dirty="0"/>
              <a:t>s</a:t>
            </a:r>
            <a:r>
              <a:rPr sz="2500" spc="-180" dirty="0"/>
              <a:t>.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84617" y="6482976"/>
            <a:ext cx="8496935" cy="209804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900" spc="-200" dirty="0">
                <a:solidFill>
                  <a:srgbClr val="2D2E2B"/>
                </a:solidFill>
                <a:latin typeface="Arial"/>
                <a:cs typeface="Arial"/>
              </a:rPr>
              <a:t>DISCOUNT</a:t>
            </a:r>
            <a:endParaRPr sz="2900">
              <a:latin typeface="Arial"/>
              <a:cs typeface="Arial"/>
            </a:endParaRPr>
          </a:p>
          <a:p>
            <a:pPr marL="12700" marR="5080" algn="just">
              <a:lnSpc>
                <a:spcPct val="120000"/>
              </a:lnSpc>
              <a:spcBef>
                <a:spcPts val="625"/>
              </a:spcBef>
            </a:pPr>
            <a:r>
              <a:rPr sz="2500" spc="-50" dirty="0">
                <a:solidFill>
                  <a:srgbClr val="2D2E2B"/>
                </a:solidFill>
                <a:latin typeface="Arial"/>
                <a:cs typeface="Arial"/>
              </a:rPr>
              <a:t>Discount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can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be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5" dirty="0">
                <a:solidFill>
                  <a:srgbClr val="2D2E2B"/>
                </a:solidFill>
                <a:latin typeface="Arial"/>
                <a:cs typeface="Arial"/>
              </a:rPr>
              <a:t>offered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05" dirty="0">
                <a:solidFill>
                  <a:srgbClr val="2D2E2B"/>
                </a:solidFill>
                <a:latin typeface="Arial"/>
                <a:cs typeface="Arial"/>
              </a:rPr>
              <a:t>on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2D2E2B"/>
                </a:solidFill>
                <a:latin typeface="Arial"/>
                <a:cs typeface="Arial"/>
              </a:rPr>
              <a:t>items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75" dirty="0">
                <a:solidFill>
                  <a:srgbClr val="2D2E2B"/>
                </a:solidFill>
                <a:latin typeface="Arial"/>
                <a:cs typeface="Arial"/>
              </a:rPr>
              <a:t>which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0" dirty="0">
                <a:solidFill>
                  <a:srgbClr val="2D2E2B"/>
                </a:solidFill>
                <a:latin typeface="Arial"/>
                <a:cs typeface="Arial"/>
              </a:rPr>
              <a:t>do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15" dirty="0">
                <a:solidFill>
                  <a:srgbClr val="2D2E2B"/>
                </a:solidFill>
                <a:latin typeface="Arial"/>
                <a:cs typeface="Arial"/>
              </a:rPr>
              <a:t>not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14" dirty="0">
                <a:solidFill>
                  <a:srgbClr val="2D2E2B"/>
                </a:solidFill>
                <a:latin typeface="Arial"/>
                <a:cs typeface="Arial"/>
              </a:rPr>
              <a:t>make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2D2E2B"/>
                </a:solidFill>
                <a:latin typeface="Arial"/>
                <a:cs typeface="Arial"/>
              </a:rPr>
              <a:t>it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2D2E2B"/>
                </a:solidFill>
                <a:latin typeface="Arial"/>
                <a:cs typeface="Arial"/>
              </a:rPr>
              <a:t>to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15" dirty="0">
                <a:solidFill>
                  <a:srgbClr val="2D2E2B"/>
                </a:solidFill>
                <a:latin typeface="Arial"/>
                <a:cs typeface="Arial"/>
              </a:rPr>
              <a:t>the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2D2E2B"/>
                </a:solidFill>
                <a:latin typeface="Arial"/>
                <a:cs typeface="Arial"/>
              </a:rPr>
              <a:t>list </a:t>
            </a:r>
            <a:r>
              <a:rPr sz="2500" spc="-68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2D2E2B"/>
                </a:solidFill>
                <a:latin typeface="Arial"/>
                <a:cs typeface="Arial"/>
              </a:rPr>
              <a:t>of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2D2E2B"/>
                </a:solidFill>
                <a:latin typeface="Arial"/>
                <a:cs typeface="Arial"/>
              </a:rPr>
              <a:t>items</a:t>
            </a:r>
            <a:r>
              <a:rPr sz="250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85" dirty="0">
                <a:solidFill>
                  <a:srgbClr val="2D2E2B"/>
                </a:solidFill>
                <a:latin typeface="Arial"/>
                <a:cs typeface="Arial"/>
              </a:rPr>
              <a:t>in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15" dirty="0">
                <a:solidFill>
                  <a:srgbClr val="2D2E2B"/>
                </a:solidFill>
                <a:latin typeface="Arial"/>
                <a:cs typeface="Arial"/>
              </a:rPr>
              <a:t>the</a:t>
            </a:r>
            <a:r>
              <a:rPr sz="250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association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80" dirty="0">
                <a:solidFill>
                  <a:srgbClr val="2D2E2B"/>
                </a:solidFill>
                <a:latin typeface="Arial"/>
                <a:cs typeface="Arial"/>
              </a:rPr>
              <a:t>rules,</a:t>
            </a:r>
            <a:r>
              <a:rPr sz="250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50" dirty="0">
                <a:solidFill>
                  <a:srgbClr val="2D2E2B"/>
                </a:solidFill>
                <a:latin typeface="Arial"/>
                <a:cs typeface="Arial"/>
              </a:rPr>
              <a:t>since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15" dirty="0">
                <a:solidFill>
                  <a:srgbClr val="2D2E2B"/>
                </a:solidFill>
                <a:latin typeface="Arial"/>
                <a:cs typeface="Arial"/>
              </a:rPr>
              <a:t>the</a:t>
            </a:r>
            <a:r>
              <a:rPr sz="250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60" dirty="0">
                <a:solidFill>
                  <a:srgbClr val="2D2E2B"/>
                </a:solidFill>
                <a:latin typeface="Arial"/>
                <a:cs typeface="Arial"/>
              </a:rPr>
              <a:t>sales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2D2E2B"/>
                </a:solidFill>
                <a:latin typeface="Arial"/>
                <a:cs typeface="Arial"/>
              </a:rPr>
              <a:t>of</a:t>
            </a:r>
            <a:r>
              <a:rPr sz="250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65" dirty="0">
                <a:solidFill>
                  <a:srgbClr val="2D2E2B"/>
                </a:solidFill>
                <a:latin typeface="Arial"/>
                <a:cs typeface="Arial"/>
              </a:rPr>
              <a:t>such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2D2E2B"/>
                </a:solidFill>
                <a:latin typeface="Arial"/>
                <a:cs typeface="Arial"/>
              </a:rPr>
              <a:t>items</a:t>
            </a:r>
            <a:r>
              <a:rPr sz="250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2D2E2B"/>
                </a:solidFill>
                <a:latin typeface="Arial"/>
                <a:cs typeface="Arial"/>
              </a:rPr>
              <a:t>is </a:t>
            </a:r>
            <a:r>
              <a:rPr sz="2500" spc="-68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l</a:t>
            </a:r>
            <a:r>
              <a:rPr sz="2500" spc="-85" dirty="0">
                <a:solidFill>
                  <a:srgbClr val="2D2E2B"/>
                </a:solidFill>
                <a:latin typeface="Arial"/>
                <a:cs typeface="Arial"/>
              </a:rPr>
              <a:t>ow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65" dirty="0">
                <a:solidFill>
                  <a:srgbClr val="2D2E2B"/>
                </a:solidFill>
                <a:latin typeface="Arial"/>
                <a:cs typeface="Arial"/>
              </a:rPr>
              <a:t>a</a:t>
            </a:r>
            <a:r>
              <a:rPr sz="2500" spc="-125" dirty="0">
                <a:solidFill>
                  <a:srgbClr val="2D2E2B"/>
                </a:solidFill>
                <a:latin typeface="Arial"/>
                <a:cs typeface="Arial"/>
              </a:rPr>
              <a:t>n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d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65" dirty="0">
                <a:solidFill>
                  <a:srgbClr val="2D2E2B"/>
                </a:solidFill>
                <a:latin typeface="Arial"/>
                <a:cs typeface="Arial"/>
              </a:rPr>
              <a:t>a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d</a:t>
            </a: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i</a:t>
            </a:r>
            <a:r>
              <a:rPr sz="2500" dirty="0">
                <a:solidFill>
                  <a:srgbClr val="2D2E2B"/>
                </a:solidFill>
                <a:latin typeface="Arial"/>
                <a:cs typeface="Arial"/>
              </a:rPr>
              <a:t>sc</a:t>
            </a:r>
            <a:r>
              <a:rPr sz="2500" spc="-85" dirty="0">
                <a:solidFill>
                  <a:srgbClr val="2D2E2B"/>
                </a:solidFill>
                <a:latin typeface="Arial"/>
                <a:cs typeface="Arial"/>
              </a:rPr>
              <a:t>o</a:t>
            </a:r>
            <a:r>
              <a:rPr sz="2500" spc="-125" dirty="0">
                <a:solidFill>
                  <a:srgbClr val="2D2E2B"/>
                </a:solidFill>
                <a:latin typeface="Arial"/>
                <a:cs typeface="Arial"/>
              </a:rPr>
              <a:t>un</a:t>
            </a:r>
            <a:r>
              <a:rPr sz="2500" spc="265" dirty="0">
                <a:solidFill>
                  <a:srgbClr val="2D2E2B"/>
                </a:solidFill>
                <a:latin typeface="Arial"/>
                <a:cs typeface="Arial"/>
              </a:rPr>
              <a:t>t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2D2E2B"/>
                </a:solidFill>
                <a:latin typeface="Arial"/>
                <a:cs typeface="Arial"/>
              </a:rPr>
              <a:t>c</a:t>
            </a:r>
            <a:r>
              <a:rPr sz="2500" spc="-165" dirty="0">
                <a:solidFill>
                  <a:srgbClr val="2D2E2B"/>
                </a:solidFill>
                <a:latin typeface="Arial"/>
                <a:cs typeface="Arial"/>
              </a:rPr>
              <a:t>a</a:t>
            </a:r>
            <a:r>
              <a:rPr sz="2500" spc="-125" dirty="0">
                <a:solidFill>
                  <a:srgbClr val="2D2E2B"/>
                </a:solidFill>
                <a:latin typeface="Arial"/>
                <a:cs typeface="Arial"/>
              </a:rPr>
              <a:t>n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25" dirty="0">
                <a:solidFill>
                  <a:srgbClr val="2D2E2B"/>
                </a:solidFill>
                <a:latin typeface="Arial"/>
                <a:cs typeface="Arial"/>
              </a:rPr>
              <a:t>h</a:t>
            </a:r>
            <a:r>
              <a:rPr sz="2500" spc="-85" dirty="0">
                <a:solidFill>
                  <a:srgbClr val="2D2E2B"/>
                </a:solidFill>
                <a:latin typeface="Arial"/>
                <a:cs typeface="Arial"/>
              </a:rPr>
              <a:t>e</a:t>
            </a: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l</a:t>
            </a:r>
            <a:r>
              <a:rPr sz="2500" spc="-105" dirty="0">
                <a:solidFill>
                  <a:srgbClr val="2D2E2B"/>
                </a:solidFill>
                <a:latin typeface="Arial"/>
                <a:cs typeface="Arial"/>
              </a:rPr>
              <a:t>p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05" dirty="0">
                <a:solidFill>
                  <a:srgbClr val="2D2E2B"/>
                </a:solidFill>
                <a:latin typeface="Arial"/>
                <a:cs typeface="Arial"/>
              </a:rPr>
              <a:t>b</a:t>
            </a:r>
            <a:r>
              <a:rPr sz="2500" spc="-85" dirty="0">
                <a:solidFill>
                  <a:srgbClr val="2D2E2B"/>
                </a:solidFill>
                <a:latin typeface="Arial"/>
                <a:cs typeface="Arial"/>
              </a:rPr>
              <a:t>oo</a:t>
            </a:r>
            <a:r>
              <a:rPr sz="2500" dirty="0">
                <a:solidFill>
                  <a:srgbClr val="2D2E2B"/>
                </a:solidFill>
                <a:latin typeface="Arial"/>
                <a:cs typeface="Arial"/>
              </a:rPr>
              <a:t>s</a:t>
            </a:r>
            <a:r>
              <a:rPr sz="2500" spc="265" dirty="0">
                <a:solidFill>
                  <a:srgbClr val="2D2E2B"/>
                </a:solidFill>
                <a:latin typeface="Arial"/>
                <a:cs typeface="Arial"/>
              </a:rPr>
              <a:t>t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2D2E2B"/>
                </a:solidFill>
                <a:latin typeface="Arial"/>
                <a:cs typeface="Arial"/>
              </a:rPr>
              <a:t>s</a:t>
            </a:r>
            <a:r>
              <a:rPr sz="2500" spc="-165" dirty="0">
                <a:solidFill>
                  <a:srgbClr val="2D2E2B"/>
                </a:solidFill>
                <a:latin typeface="Arial"/>
                <a:cs typeface="Arial"/>
              </a:rPr>
              <a:t>a</a:t>
            </a: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l</a:t>
            </a:r>
            <a:r>
              <a:rPr sz="2500" spc="-85" dirty="0">
                <a:solidFill>
                  <a:srgbClr val="2D2E2B"/>
                </a:solidFill>
                <a:latin typeface="Arial"/>
                <a:cs typeface="Arial"/>
              </a:rPr>
              <a:t>e</a:t>
            </a:r>
            <a:r>
              <a:rPr sz="2500" dirty="0">
                <a:solidFill>
                  <a:srgbClr val="2D2E2B"/>
                </a:solidFill>
                <a:latin typeface="Arial"/>
                <a:cs typeface="Arial"/>
              </a:rPr>
              <a:t>s</a:t>
            </a:r>
            <a:r>
              <a:rPr sz="2500" spc="-180" dirty="0">
                <a:solidFill>
                  <a:srgbClr val="2D2E2B"/>
                </a:solidFill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0300" y="8686800"/>
            <a:ext cx="26289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en-IN" sz="2700" b="0" spc="50" dirty="0">
                <a:latin typeface="Arial"/>
                <a:cs typeface="Arial"/>
              </a:rPr>
              <a:t>Hand soap</a:t>
            </a:r>
            <a:endParaRPr sz="270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IN" sz="2200" b="0" spc="100" dirty="0">
                <a:solidFill>
                  <a:srgbClr val="FFFAF5"/>
                </a:solidFill>
                <a:latin typeface="Calibri"/>
                <a:cs typeface="Calibri"/>
              </a:rPr>
              <a:t>Least ordered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5800" y="266700"/>
            <a:ext cx="16383000" cy="122565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9310"/>
              </a:lnSpc>
              <a:spcBef>
                <a:spcPts val="1090"/>
              </a:spcBef>
            </a:pPr>
            <a:r>
              <a:rPr lang="en-IN" sz="7200" b="1" spc="-515" dirty="0">
                <a:solidFill>
                  <a:srgbClr val="FF7840"/>
                </a:solidFill>
                <a:latin typeface="Verdana"/>
                <a:cs typeface="Verdana"/>
              </a:rPr>
              <a:t>EXPLORATORY</a:t>
            </a:r>
            <a:r>
              <a:rPr sz="7200" b="1" spc="-515" dirty="0">
                <a:solidFill>
                  <a:srgbClr val="FF7840"/>
                </a:solidFill>
                <a:latin typeface="Verdana"/>
                <a:cs typeface="Verdana"/>
              </a:rPr>
              <a:t> </a:t>
            </a:r>
            <a:r>
              <a:rPr lang="en-IN" sz="7200" b="1" spc="-465" dirty="0">
                <a:solidFill>
                  <a:srgbClr val="FFFAF5"/>
                </a:solidFill>
                <a:latin typeface="Verdana"/>
                <a:cs typeface="Verdana"/>
              </a:rPr>
              <a:t>DATA ANALYSIS</a:t>
            </a:r>
            <a:endParaRPr sz="7200" dirty="0"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AFBD0-6371-4FEF-8BFB-5EF13321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7" t="21321" r="22250" b="14906"/>
          <a:stretch/>
        </p:blipFill>
        <p:spPr>
          <a:xfrm>
            <a:off x="685799" y="1638300"/>
            <a:ext cx="8074325" cy="6858000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5E778609-C3B8-4F9B-8E05-D41837809011}"/>
              </a:ext>
            </a:extLst>
          </p:cNvPr>
          <p:cNvSpPr txBox="1">
            <a:spLocks/>
          </p:cNvSpPr>
          <p:nvPr/>
        </p:nvSpPr>
        <p:spPr>
          <a:xfrm>
            <a:off x="13919200" y="8648700"/>
            <a:ext cx="38862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2018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Better of the two full years</a:t>
            </a:r>
            <a:endParaRPr lang="en-US" sz="2200" kern="0"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51B75FED-1814-454C-A835-F1E30E2028CD}"/>
              </a:ext>
            </a:extLst>
          </p:cNvPr>
          <p:cNvSpPr txBox="1">
            <a:spLocks/>
          </p:cNvSpPr>
          <p:nvPr/>
        </p:nvSpPr>
        <p:spPr>
          <a:xfrm>
            <a:off x="838200" y="8648700"/>
            <a:ext cx="24130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Poultry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Most ordered</a:t>
            </a:r>
            <a:endParaRPr lang="en-US" sz="2200" kern="0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EC63252A-2BE7-45AF-A4A9-A186059C18EB}"/>
              </a:ext>
            </a:extLst>
          </p:cNvPr>
          <p:cNvSpPr txBox="1">
            <a:spLocks/>
          </p:cNvSpPr>
          <p:nvPr/>
        </p:nvSpPr>
        <p:spPr>
          <a:xfrm>
            <a:off x="9144000" y="8674100"/>
            <a:ext cx="33528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Ice-cream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Second most popular</a:t>
            </a:r>
            <a:endParaRPr lang="en-US" sz="22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4FC3F-D56E-475C-9D8D-7988287BB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t="21756" r="15418" b="15926"/>
          <a:stretch/>
        </p:blipFill>
        <p:spPr>
          <a:xfrm>
            <a:off x="9391911" y="2019300"/>
            <a:ext cx="8438889" cy="636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34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2591" y="3863279"/>
            <a:ext cx="3923029" cy="250380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48615" marR="5080" indent="-336550">
              <a:lnSpc>
                <a:spcPts val="9310"/>
              </a:lnSpc>
              <a:spcBef>
                <a:spcPts val="1090"/>
              </a:spcBef>
            </a:pPr>
            <a:r>
              <a:rPr spc="1120" dirty="0">
                <a:solidFill>
                  <a:srgbClr val="151515"/>
                </a:solidFill>
              </a:rPr>
              <a:t>T</a:t>
            </a:r>
            <a:r>
              <a:rPr spc="1250" dirty="0">
                <a:solidFill>
                  <a:srgbClr val="151515"/>
                </a:solidFill>
              </a:rPr>
              <a:t>H</a:t>
            </a:r>
            <a:r>
              <a:rPr spc="1295" dirty="0">
                <a:solidFill>
                  <a:srgbClr val="151515"/>
                </a:solidFill>
              </a:rPr>
              <a:t>A</a:t>
            </a:r>
            <a:r>
              <a:rPr spc="855" dirty="0">
                <a:solidFill>
                  <a:srgbClr val="151515"/>
                </a:solidFill>
              </a:rPr>
              <a:t>N</a:t>
            </a:r>
            <a:r>
              <a:rPr spc="710" dirty="0">
                <a:solidFill>
                  <a:srgbClr val="151515"/>
                </a:solidFill>
              </a:rPr>
              <a:t>K  </a:t>
            </a:r>
            <a:r>
              <a:rPr spc="345" dirty="0"/>
              <a:t>YOU!!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01921-E315-411C-939D-290B44D533EA}"/>
              </a:ext>
            </a:extLst>
          </p:cNvPr>
          <p:cNvSpPr txBox="1"/>
          <p:nvPr/>
        </p:nvSpPr>
        <p:spPr>
          <a:xfrm>
            <a:off x="1447800" y="2476500"/>
            <a:ext cx="3966725" cy="9525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lnSpc>
                <a:spcPts val="3600"/>
              </a:lnSpc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 Tableau file links</a:t>
            </a:r>
            <a:br>
              <a:rPr lang="en-US" sz="1800" u="sng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A2E8DF59-CA58-4F07-9917-906701EA0C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21782"/>
            <a:ext cx="661940" cy="661940"/>
          </a:xfrm>
          <a:prstGeom prst="rect">
            <a:avLst/>
          </a:prstGeom>
        </p:spPr>
      </p:pic>
      <p:pic>
        <p:nvPicPr>
          <p:cNvPr id="5" name="Picture 4" descr="Arrow pointing right with a hyperlink to the PowerPoint team blog. Select the image to visit the PowerPoint team blog ">
            <a:hlinkClick r:id="rId4" tooltip="Select here to visit the PowerPoint team blog."/>
            <a:extLst>
              <a:ext uri="{FF2B5EF4-FFF2-40B4-BE49-F238E27FC236}">
                <a16:creationId xmlns:a16="http://schemas.microsoft.com/office/drawing/2014/main" id="{667EA151-D781-475C-B2E0-660EF3884B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2621782"/>
            <a:ext cx="661940" cy="66194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6352AA7E-5FB2-41A6-8E20-2BF743684717}"/>
              </a:ext>
            </a:extLst>
          </p:cNvPr>
          <p:cNvSpPr txBox="1">
            <a:spLocks/>
          </p:cNvSpPr>
          <p:nvPr/>
        </p:nvSpPr>
        <p:spPr>
          <a:xfrm>
            <a:off x="622300" y="8605897"/>
            <a:ext cx="73787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Tools used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chemeClr val="tx1"/>
                </a:solidFill>
              </a:rPr>
              <a:t>KNIME AND TABLEAU</a:t>
            </a:r>
            <a:endParaRPr lang="en-US" sz="22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0300" y="8686800"/>
            <a:ext cx="26289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en-IN" sz="2700" b="0" spc="50" dirty="0">
                <a:latin typeface="Arial"/>
                <a:cs typeface="Arial"/>
              </a:rPr>
              <a:t>Close</a:t>
            </a:r>
            <a:endParaRPr sz="270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IN" sz="2200" b="0" spc="100" dirty="0">
                <a:solidFill>
                  <a:srgbClr val="FFFAF5"/>
                </a:solidFill>
                <a:latin typeface="Calibri"/>
                <a:cs typeface="Calibri"/>
              </a:rPr>
              <a:t>Most order counts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5800" y="266700"/>
            <a:ext cx="16383000" cy="122565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9310"/>
              </a:lnSpc>
              <a:spcBef>
                <a:spcPts val="1090"/>
              </a:spcBef>
            </a:pPr>
            <a:r>
              <a:rPr lang="en-IN" sz="7200" b="1" spc="-515" dirty="0">
                <a:solidFill>
                  <a:srgbClr val="FF7840"/>
                </a:solidFill>
                <a:latin typeface="Verdana"/>
                <a:cs typeface="Verdana"/>
              </a:rPr>
              <a:t>EXPLORATORY</a:t>
            </a:r>
            <a:r>
              <a:rPr sz="7200" b="1" spc="-515" dirty="0">
                <a:solidFill>
                  <a:srgbClr val="FF7840"/>
                </a:solidFill>
                <a:latin typeface="Verdana"/>
                <a:cs typeface="Verdana"/>
              </a:rPr>
              <a:t> </a:t>
            </a:r>
            <a:r>
              <a:rPr lang="en-IN" sz="7200" b="1" spc="-465" dirty="0">
                <a:solidFill>
                  <a:srgbClr val="FFFAF5"/>
                </a:solidFill>
                <a:latin typeface="Verdana"/>
                <a:cs typeface="Verdana"/>
              </a:rPr>
              <a:t>DATA ANALYSIS</a:t>
            </a:r>
            <a:endParaRPr sz="7200" dirty="0"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AFBD0-6371-4FEF-8BFB-5EF13321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2" t="21111" r="17488" b="14445"/>
          <a:stretch/>
        </p:blipFill>
        <p:spPr>
          <a:xfrm>
            <a:off x="622300" y="1866900"/>
            <a:ext cx="7977352" cy="6364454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5E778609-C3B8-4F9B-8E05-D41837809011}"/>
              </a:ext>
            </a:extLst>
          </p:cNvPr>
          <p:cNvSpPr txBox="1">
            <a:spLocks/>
          </p:cNvSpPr>
          <p:nvPr/>
        </p:nvSpPr>
        <p:spPr>
          <a:xfrm>
            <a:off x="13563600" y="8648700"/>
            <a:ext cx="42418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Sundays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Packed. Cereals, pork sell more</a:t>
            </a:r>
            <a:endParaRPr lang="en-US" sz="2200" kern="0"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51B75FED-1814-454C-A835-F1E30E2028CD}"/>
              </a:ext>
            </a:extLst>
          </p:cNvPr>
          <p:cNvSpPr txBox="1">
            <a:spLocks/>
          </p:cNvSpPr>
          <p:nvPr/>
        </p:nvSpPr>
        <p:spPr>
          <a:xfrm>
            <a:off x="622300" y="8605897"/>
            <a:ext cx="32512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Poultry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Ordered most in 2019</a:t>
            </a:r>
            <a:endParaRPr lang="en-US" sz="2200" kern="0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EC63252A-2BE7-45AF-A4A9-A186059C18EB}"/>
              </a:ext>
            </a:extLst>
          </p:cNvPr>
          <p:cNvSpPr txBox="1">
            <a:spLocks/>
          </p:cNvSpPr>
          <p:nvPr/>
        </p:nvSpPr>
        <p:spPr>
          <a:xfrm>
            <a:off x="9144000" y="8674100"/>
            <a:ext cx="33528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Mondays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Lean days</a:t>
            </a:r>
            <a:endParaRPr lang="en-US" sz="22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4FC3F-D56E-475C-9D8D-7988287BB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21551" r="14138" b="14993"/>
          <a:stretch/>
        </p:blipFill>
        <p:spPr>
          <a:xfrm>
            <a:off x="9524999" y="1790700"/>
            <a:ext cx="8140701" cy="64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8600" y="8656697"/>
            <a:ext cx="26289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en-IN" sz="2700" b="0" spc="50" dirty="0">
                <a:latin typeface="Arial"/>
                <a:cs typeface="Arial"/>
              </a:rPr>
              <a:t>Best quarter</a:t>
            </a:r>
            <a:endParaRPr sz="270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IN" sz="2200" b="0" spc="100" dirty="0">
                <a:solidFill>
                  <a:srgbClr val="FFFAF5"/>
                </a:solidFill>
                <a:latin typeface="Calibri"/>
                <a:cs typeface="Calibri"/>
              </a:rPr>
              <a:t>Marked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5800" y="266700"/>
            <a:ext cx="16383000" cy="122565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9310"/>
              </a:lnSpc>
              <a:spcBef>
                <a:spcPts val="1090"/>
              </a:spcBef>
            </a:pPr>
            <a:r>
              <a:rPr lang="en-IN" sz="7200" b="1" spc="-515" dirty="0">
                <a:solidFill>
                  <a:srgbClr val="FF7840"/>
                </a:solidFill>
                <a:latin typeface="Verdana"/>
                <a:cs typeface="Verdana"/>
              </a:rPr>
              <a:t>SEASONAL</a:t>
            </a:r>
            <a:r>
              <a:rPr sz="7200" b="1" spc="-515" dirty="0">
                <a:solidFill>
                  <a:srgbClr val="FF7840"/>
                </a:solidFill>
                <a:latin typeface="Verdana"/>
                <a:cs typeface="Verdana"/>
              </a:rPr>
              <a:t> </a:t>
            </a:r>
            <a:r>
              <a:rPr lang="en-IN" sz="7200" b="1" spc="-465" dirty="0">
                <a:solidFill>
                  <a:srgbClr val="FFFAF5"/>
                </a:solidFill>
                <a:latin typeface="Verdana"/>
                <a:cs typeface="Verdana"/>
              </a:rPr>
              <a:t>TRENDS</a:t>
            </a:r>
            <a:endParaRPr sz="7200" dirty="0"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AFBD0-6371-4FEF-8BFB-5EF13321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1" t="21111" r="13114" b="15555"/>
          <a:stretch/>
        </p:blipFill>
        <p:spPr>
          <a:xfrm>
            <a:off x="685800" y="1790700"/>
            <a:ext cx="8029074" cy="6593054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51B75FED-1814-454C-A835-F1E30E2028CD}"/>
              </a:ext>
            </a:extLst>
          </p:cNvPr>
          <p:cNvSpPr txBox="1">
            <a:spLocks/>
          </p:cNvSpPr>
          <p:nvPr/>
        </p:nvSpPr>
        <p:spPr>
          <a:xfrm>
            <a:off x="838200" y="8648700"/>
            <a:ext cx="2413000" cy="989502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>
            <a:lvl1pPr>
              <a:defRPr sz="8500" b="1" i="0">
                <a:solidFill>
                  <a:srgbClr val="FF784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70"/>
              </a:spcBef>
            </a:pPr>
            <a:r>
              <a:rPr lang="en-US" sz="2700" b="0" kern="0" spc="50" dirty="0">
                <a:latin typeface="Arial"/>
                <a:cs typeface="Arial"/>
              </a:rPr>
              <a:t>2020</a:t>
            </a:r>
            <a:endParaRPr lang="en-US" sz="2700" kern="0" dirty="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130"/>
              </a:spcBef>
            </a:pPr>
            <a:r>
              <a:rPr lang="en-US" sz="2200" b="0" kern="0" spc="100" dirty="0">
                <a:solidFill>
                  <a:srgbClr val="FFFAF5"/>
                </a:solidFill>
              </a:rPr>
              <a:t>Bad start</a:t>
            </a:r>
            <a:endParaRPr lang="en-US" sz="22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4FC3F-D56E-475C-9D8D-7988287BB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7" t="21551" r="14055" b="16191"/>
          <a:stretch/>
        </p:blipFill>
        <p:spPr>
          <a:xfrm>
            <a:off x="9677399" y="1765300"/>
            <a:ext cx="8311173" cy="66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8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85800" y="266700"/>
            <a:ext cx="16383000" cy="122565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9310"/>
              </a:lnSpc>
              <a:spcBef>
                <a:spcPts val="1090"/>
              </a:spcBef>
            </a:pPr>
            <a:r>
              <a:rPr lang="en-IN" sz="7200" b="1" spc="-515" dirty="0">
                <a:solidFill>
                  <a:srgbClr val="FF7840"/>
                </a:solidFill>
                <a:latin typeface="Verdana"/>
                <a:cs typeface="Verdana"/>
              </a:rPr>
              <a:t>SEASONAL</a:t>
            </a:r>
            <a:r>
              <a:rPr sz="7200" b="1" spc="-515" dirty="0">
                <a:solidFill>
                  <a:srgbClr val="FF7840"/>
                </a:solidFill>
                <a:latin typeface="Verdana"/>
                <a:cs typeface="Verdana"/>
              </a:rPr>
              <a:t> </a:t>
            </a:r>
            <a:r>
              <a:rPr lang="en-IN" sz="7200" b="1" spc="-465" dirty="0">
                <a:solidFill>
                  <a:srgbClr val="FFFAF5"/>
                </a:solidFill>
                <a:latin typeface="Verdana"/>
                <a:cs typeface="Verdana"/>
              </a:rPr>
              <a:t>TRENDS</a:t>
            </a:r>
            <a:endParaRPr sz="7200" dirty="0"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AFBD0-6371-4FEF-8BFB-5EF13321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1" t="20804" r="15749" b="15629"/>
          <a:stretch/>
        </p:blipFill>
        <p:spPr>
          <a:xfrm>
            <a:off x="533399" y="1765300"/>
            <a:ext cx="8338055" cy="673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F4FC3F-D56E-475C-9D8D-7988287BB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6" t="21107" r="14747" b="14418"/>
          <a:stretch/>
        </p:blipFill>
        <p:spPr>
          <a:xfrm>
            <a:off x="9677400" y="1765300"/>
            <a:ext cx="8161054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35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85800" y="266700"/>
            <a:ext cx="16383000" cy="122565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9310"/>
              </a:lnSpc>
              <a:spcBef>
                <a:spcPts val="1090"/>
              </a:spcBef>
            </a:pPr>
            <a:r>
              <a:rPr lang="en-IN" sz="7200" b="1" spc="-515" dirty="0">
                <a:solidFill>
                  <a:srgbClr val="FF7840"/>
                </a:solidFill>
                <a:latin typeface="Verdana"/>
                <a:cs typeface="Verdana"/>
              </a:rPr>
              <a:t>SEASONAL</a:t>
            </a:r>
            <a:r>
              <a:rPr sz="7200" b="1" spc="-515" dirty="0">
                <a:solidFill>
                  <a:srgbClr val="FF7840"/>
                </a:solidFill>
                <a:latin typeface="Verdana"/>
                <a:cs typeface="Verdana"/>
              </a:rPr>
              <a:t> </a:t>
            </a:r>
            <a:r>
              <a:rPr lang="en-IN" sz="7200" b="1" spc="-465" dirty="0">
                <a:solidFill>
                  <a:srgbClr val="FFFAF5"/>
                </a:solidFill>
                <a:latin typeface="Verdana"/>
                <a:cs typeface="Verdana"/>
              </a:rPr>
              <a:t>TRENDS</a:t>
            </a:r>
            <a:endParaRPr sz="7200" dirty="0"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AFBD0-6371-4FEF-8BFB-5EF13321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t="20754" r="15160" b="15849"/>
          <a:stretch/>
        </p:blipFill>
        <p:spPr>
          <a:xfrm>
            <a:off x="685800" y="1765300"/>
            <a:ext cx="8161054" cy="665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F4FC3F-D56E-475C-9D8D-7988287BB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20992" r="15509" b="14885"/>
          <a:stretch/>
        </p:blipFill>
        <p:spPr>
          <a:xfrm>
            <a:off x="9677400" y="1765300"/>
            <a:ext cx="8077200" cy="665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3D63FE-E260-45BD-8F0D-C4B8E91986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7580" r="13333" b="14568"/>
          <a:stretch/>
        </p:blipFill>
        <p:spPr>
          <a:xfrm>
            <a:off x="9753600" y="5321300"/>
            <a:ext cx="8077200" cy="4318000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A8E33-65ED-4331-B462-84EF5E348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77773" r="15509" b="14885"/>
          <a:stretch/>
        </p:blipFill>
        <p:spPr>
          <a:xfrm>
            <a:off x="9677400" y="3911600"/>
            <a:ext cx="8077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550" y="642903"/>
            <a:ext cx="7044250" cy="3262629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marR="5080">
              <a:lnSpc>
                <a:spcPts val="8230"/>
              </a:lnSpc>
              <a:spcBef>
                <a:spcPts val="1000"/>
              </a:spcBef>
              <a:tabLst>
                <a:tab pos="3690620" algn="l"/>
              </a:tabLst>
            </a:pPr>
            <a:r>
              <a:rPr sz="7500" spc="-240" dirty="0">
                <a:solidFill>
                  <a:srgbClr val="FFFAF5"/>
                </a:solidFill>
                <a:latin typeface="Verdana"/>
                <a:cs typeface="Verdana"/>
              </a:rPr>
              <a:t>WHAT	</a:t>
            </a:r>
            <a:r>
              <a:rPr sz="7500" spc="-434" dirty="0">
                <a:solidFill>
                  <a:srgbClr val="FFFAF5"/>
                </a:solidFill>
                <a:latin typeface="Verdana"/>
                <a:cs typeface="Verdana"/>
              </a:rPr>
              <a:t>ARE </a:t>
            </a:r>
            <a:r>
              <a:rPr sz="7500" spc="-430" dirty="0">
                <a:solidFill>
                  <a:srgbClr val="FFFAF5"/>
                </a:solidFill>
                <a:latin typeface="Verdana"/>
                <a:cs typeface="Verdana"/>
              </a:rPr>
              <a:t> </a:t>
            </a:r>
            <a:r>
              <a:rPr sz="7500" spc="-125" dirty="0">
                <a:latin typeface="Verdana"/>
                <a:cs typeface="Verdana"/>
              </a:rPr>
              <a:t>A</a:t>
            </a:r>
            <a:r>
              <a:rPr sz="7500" spc="-400" dirty="0">
                <a:latin typeface="Verdana"/>
                <a:cs typeface="Verdana"/>
              </a:rPr>
              <a:t>SS</a:t>
            </a:r>
            <a:r>
              <a:rPr sz="7500" spc="-409" dirty="0">
                <a:latin typeface="Verdana"/>
                <a:cs typeface="Verdana"/>
              </a:rPr>
              <a:t>O</a:t>
            </a:r>
            <a:r>
              <a:rPr sz="7500" spc="-285" dirty="0">
                <a:latin typeface="Verdana"/>
                <a:cs typeface="Verdana"/>
              </a:rPr>
              <a:t>C</a:t>
            </a:r>
            <a:r>
              <a:rPr sz="7500" spc="-1855" dirty="0">
                <a:latin typeface="Verdana"/>
                <a:cs typeface="Verdana"/>
              </a:rPr>
              <a:t>I</a:t>
            </a:r>
            <a:r>
              <a:rPr sz="7500" spc="-125" dirty="0">
                <a:latin typeface="Verdana"/>
                <a:cs typeface="Verdana"/>
              </a:rPr>
              <a:t>A</a:t>
            </a:r>
            <a:r>
              <a:rPr sz="7500" spc="-400" dirty="0">
                <a:latin typeface="Verdana"/>
                <a:cs typeface="Verdana"/>
              </a:rPr>
              <a:t>T</a:t>
            </a:r>
            <a:r>
              <a:rPr sz="7500" spc="-1855" dirty="0">
                <a:latin typeface="Verdana"/>
                <a:cs typeface="Verdana"/>
              </a:rPr>
              <a:t>I</a:t>
            </a:r>
            <a:r>
              <a:rPr sz="7500" spc="-409" dirty="0">
                <a:latin typeface="Verdana"/>
                <a:cs typeface="Verdana"/>
              </a:rPr>
              <a:t>O</a:t>
            </a:r>
            <a:r>
              <a:rPr sz="7500" spc="-385" dirty="0">
                <a:latin typeface="Verdana"/>
                <a:cs typeface="Verdana"/>
              </a:rPr>
              <a:t>N  </a:t>
            </a:r>
            <a:r>
              <a:rPr sz="7500" spc="-555" dirty="0">
                <a:solidFill>
                  <a:srgbClr val="FFFAF5"/>
                </a:solidFill>
                <a:latin typeface="Verdana"/>
                <a:cs typeface="Verdana"/>
              </a:rPr>
              <a:t>R</a:t>
            </a:r>
            <a:r>
              <a:rPr sz="7500" spc="-490" dirty="0">
                <a:solidFill>
                  <a:srgbClr val="FFFAF5"/>
                </a:solidFill>
                <a:latin typeface="Verdana"/>
                <a:cs typeface="Verdana"/>
              </a:rPr>
              <a:t>U</a:t>
            </a:r>
            <a:r>
              <a:rPr sz="7500" spc="-509" dirty="0">
                <a:solidFill>
                  <a:srgbClr val="FFFAF5"/>
                </a:solidFill>
                <a:latin typeface="Verdana"/>
                <a:cs typeface="Verdana"/>
              </a:rPr>
              <a:t>L</a:t>
            </a:r>
            <a:r>
              <a:rPr sz="7500" spc="-630" dirty="0">
                <a:solidFill>
                  <a:srgbClr val="FFFAF5"/>
                </a:solidFill>
                <a:latin typeface="Verdana"/>
                <a:cs typeface="Verdana"/>
              </a:rPr>
              <a:t>E</a:t>
            </a:r>
            <a:r>
              <a:rPr sz="7500" spc="-395" dirty="0">
                <a:solidFill>
                  <a:srgbClr val="FFFAF5"/>
                </a:solidFill>
                <a:latin typeface="Verdana"/>
                <a:cs typeface="Verdana"/>
              </a:rPr>
              <a:t>S</a:t>
            </a:r>
            <a:r>
              <a:rPr sz="7500" spc="-455" dirty="0">
                <a:solidFill>
                  <a:srgbClr val="FFFAF5"/>
                </a:solidFill>
                <a:latin typeface="Verdana"/>
                <a:cs typeface="Verdana"/>
              </a:rPr>
              <a:t> </a:t>
            </a:r>
            <a:r>
              <a:rPr sz="7500" spc="-1075" dirty="0">
                <a:solidFill>
                  <a:srgbClr val="FFFAF5"/>
                </a:solidFill>
                <a:latin typeface="Verdana"/>
                <a:cs typeface="Verdana"/>
              </a:rPr>
              <a:t>?</a:t>
            </a:r>
            <a:endParaRPr sz="75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096" y="5101697"/>
            <a:ext cx="3587115" cy="37103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6634"/>
              </a:lnSpc>
              <a:spcBef>
                <a:spcPts val="135"/>
              </a:spcBef>
            </a:pPr>
            <a:r>
              <a:rPr sz="5700" b="1" spc="-615" dirty="0">
                <a:solidFill>
                  <a:srgbClr val="FF7840"/>
                </a:solidFill>
                <a:latin typeface="Verdana"/>
                <a:cs typeface="Verdana"/>
              </a:rPr>
              <a:t>01</a:t>
            </a:r>
            <a:endParaRPr sz="5700">
              <a:latin typeface="Verdana"/>
              <a:cs typeface="Verdana"/>
            </a:endParaRPr>
          </a:p>
          <a:p>
            <a:pPr marL="12700" marR="5080">
              <a:lnSpc>
                <a:spcPts val="2770"/>
              </a:lnSpc>
              <a:spcBef>
                <a:spcPts val="180"/>
              </a:spcBef>
            </a:pP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Technique </a:t>
            </a:r>
            <a:r>
              <a:rPr sz="2600" spc="75" dirty="0">
                <a:solidFill>
                  <a:srgbClr val="FFFAF5"/>
                </a:solidFill>
                <a:latin typeface="Calibri"/>
                <a:cs typeface="Calibri"/>
              </a:rPr>
              <a:t>to </a:t>
            </a:r>
            <a:r>
              <a:rPr sz="2600" spc="90" dirty="0">
                <a:solidFill>
                  <a:srgbClr val="FFFAF5"/>
                </a:solidFill>
                <a:latin typeface="Calibri"/>
                <a:cs typeface="Calibri"/>
              </a:rPr>
              <a:t>identify </a:t>
            </a:r>
            <a:r>
              <a:rPr sz="2600" spc="9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underlying</a:t>
            </a:r>
            <a:r>
              <a:rPr sz="2600" spc="-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00" dirty="0">
                <a:solidFill>
                  <a:srgbClr val="FFFAF5"/>
                </a:solidFill>
                <a:latin typeface="Calibri"/>
                <a:cs typeface="Calibri"/>
              </a:rPr>
              <a:t>relationships </a:t>
            </a:r>
            <a:r>
              <a:rPr sz="2600" spc="-57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75" dirty="0">
                <a:solidFill>
                  <a:srgbClr val="FFFAF5"/>
                </a:solidFill>
                <a:latin typeface="Calibri"/>
                <a:cs typeface="Calibri"/>
              </a:rPr>
              <a:t>between </a:t>
            </a:r>
            <a:r>
              <a:rPr sz="2600" spc="80" dirty="0">
                <a:solidFill>
                  <a:srgbClr val="FFFAF5"/>
                </a:solidFill>
                <a:latin typeface="Calibri"/>
                <a:cs typeface="Calibri"/>
              </a:rPr>
              <a:t>different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items </a:t>
            </a:r>
            <a:r>
              <a:rPr sz="2600" spc="-57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80" dirty="0">
                <a:solidFill>
                  <a:srgbClr val="FFFAF5"/>
                </a:solidFill>
                <a:latin typeface="Calibri"/>
                <a:cs typeface="Calibri"/>
              </a:rPr>
              <a:t>in </a:t>
            </a:r>
            <a:r>
              <a:rPr sz="2600" spc="114" dirty="0">
                <a:solidFill>
                  <a:srgbClr val="FFFAF5"/>
                </a:solidFill>
                <a:latin typeface="Calibri"/>
                <a:cs typeface="Calibri"/>
              </a:rPr>
              <a:t>a </a:t>
            </a:r>
            <a:r>
              <a:rPr sz="2600" spc="120" dirty="0">
                <a:solidFill>
                  <a:srgbClr val="FFFAF5"/>
                </a:solidFill>
                <a:latin typeface="Calibri"/>
                <a:cs typeface="Calibri"/>
              </a:rPr>
              <a:t>large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dataset </a:t>
            </a:r>
            <a:r>
              <a:rPr sz="2600" spc="75" dirty="0">
                <a:solidFill>
                  <a:srgbClr val="FFFAF5"/>
                </a:solidFill>
                <a:latin typeface="Calibri"/>
                <a:cs typeface="Calibri"/>
              </a:rPr>
              <a:t>to </a:t>
            </a:r>
            <a:r>
              <a:rPr sz="2600" spc="8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5" dirty="0">
                <a:solidFill>
                  <a:srgbClr val="FFFAF5"/>
                </a:solidFill>
                <a:latin typeface="Calibri"/>
                <a:cs typeface="Calibri"/>
              </a:rPr>
              <a:t>reveal </a:t>
            </a:r>
            <a:r>
              <a:rPr sz="2600" spc="45" dirty="0">
                <a:solidFill>
                  <a:srgbClr val="FFFAF5"/>
                </a:solidFill>
                <a:latin typeface="Calibri"/>
                <a:cs typeface="Calibri"/>
              </a:rPr>
              <a:t>how </a:t>
            </a:r>
            <a:r>
              <a:rPr sz="2600" spc="130" dirty="0">
                <a:solidFill>
                  <a:srgbClr val="FFFAF5"/>
                </a:solidFill>
                <a:latin typeface="Calibri"/>
                <a:cs typeface="Calibri"/>
              </a:rPr>
              <a:t>seemingly </a:t>
            </a:r>
            <a:r>
              <a:rPr sz="2600" spc="13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0" dirty="0">
                <a:solidFill>
                  <a:srgbClr val="FFFAF5"/>
                </a:solidFill>
                <a:latin typeface="Calibri"/>
                <a:cs typeface="Calibri"/>
              </a:rPr>
              <a:t>unrelated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items have </a:t>
            </a:r>
            <a:r>
              <a:rPr sz="2600" spc="114" dirty="0">
                <a:solidFill>
                  <a:srgbClr val="FFFAF5"/>
                </a:solidFill>
                <a:latin typeface="Calibri"/>
                <a:cs typeface="Calibri"/>
              </a:rPr>
              <a:t> associations </a:t>
            </a:r>
            <a:r>
              <a:rPr sz="2600" spc="130" dirty="0">
                <a:solidFill>
                  <a:srgbClr val="FFFAF5"/>
                </a:solidFill>
                <a:latin typeface="Calibri"/>
                <a:cs typeface="Calibri"/>
              </a:rPr>
              <a:t>among </a:t>
            </a:r>
            <a:r>
              <a:rPr sz="2600" spc="13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65" dirty="0">
                <a:solidFill>
                  <a:srgbClr val="FFFAF5"/>
                </a:solidFill>
                <a:latin typeface="Calibri"/>
                <a:cs typeface="Calibri"/>
              </a:rPr>
              <a:t>them.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7277" y="5101697"/>
            <a:ext cx="3821429" cy="3006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6634"/>
              </a:lnSpc>
              <a:spcBef>
                <a:spcPts val="135"/>
              </a:spcBef>
            </a:pPr>
            <a:r>
              <a:rPr sz="5700" b="1" spc="-615" dirty="0">
                <a:solidFill>
                  <a:srgbClr val="FF7840"/>
                </a:solidFill>
                <a:latin typeface="Verdana"/>
                <a:cs typeface="Verdana"/>
              </a:rPr>
              <a:t>03</a:t>
            </a:r>
            <a:endParaRPr sz="5700">
              <a:latin typeface="Verdana"/>
              <a:cs typeface="Verdana"/>
            </a:endParaRPr>
          </a:p>
          <a:p>
            <a:pPr marL="12700" marR="5080">
              <a:lnSpc>
                <a:spcPts val="2770"/>
              </a:lnSpc>
              <a:spcBef>
                <a:spcPts val="180"/>
              </a:spcBef>
            </a:pPr>
            <a:r>
              <a:rPr sz="2600" spc="120" dirty="0">
                <a:solidFill>
                  <a:srgbClr val="FFFAF5"/>
                </a:solidFill>
                <a:latin typeface="Calibri"/>
                <a:cs typeface="Calibri"/>
              </a:rPr>
              <a:t>Primarily used </a:t>
            </a:r>
            <a:r>
              <a:rPr sz="2600" spc="80" dirty="0">
                <a:solidFill>
                  <a:srgbClr val="FFFAF5"/>
                </a:solidFill>
                <a:latin typeface="Calibri"/>
                <a:cs typeface="Calibri"/>
              </a:rPr>
              <a:t>in </a:t>
            </a:r>
            <a:r>
              <a:rPr sz="2600" spc="85" dirty="0">
                <a:solidFill>
                  <a:srgbClr val="FFFAF5"/>
                </a:solidFill>
                <a:latin typeface="Calibri"/>
                <a:cs typeface="Calibri"/>
              </a:rPr>
              <a:t>retail </a:t>
            </a:r>
            <a:r>
              <a:rPr sz="2600" spc="9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industry </a:t>
            </a:r>
            <a:r>
              <a:rPr sz="2600" spc="75" dirty="0">
                <a:solidFill>
                  <a:srgbClr val="FFFAF5"/>
                </a:solidFill>
                <a:latin typeface="Calibri"/>
                <a:cs typeface="Calibri"/>
              </a:rPr>
              <a:t>to </a:t>
            </a:r>
            <a:r>
              <a:rPr sz="2600" spc="80" dirty="0">
                <a:solidFill>
                  <a:srgbClr val="FFFAF5"/>
                </a:solidFill>
                <a:latin typeface="Calibri"/>
                <a:cs typeface="Calibri"/>
              </a:rPr>
              <a:t>do </a:t>
            </a:r>
            <a:r>
              <a:rPr sz="2600" spc="65" dirty="0">
                <a:solidFill>
                  <a:srgbClr val="FFFAF5"/>
                </a:solidFill>
                <a:latin typeface="Calibri"/>
                <a:cs typeface="Calibri"/>
              </a:rPr>
              <a:t>Market </a:t>
            </a:r>
            <a:r>
              <a:rPr sz="2600" spc="7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50" dirty="0">
                <a:solidFill>
                  <a:srgbClr val="FFFAF5"/>
                </a:solidFill>
                <a:latin typeface="Calibri"/>
                <a:cs typeface="Calibri"/>
              </a:rPr>
              <a:t>Basket </a:t>
            </a:r>
            <a:r>
              <a:rPr sz="2600" spc="140" dirty="0">
                <a:solidFill>
                  <a:srgbClr val="FFFAF5"/>
                </a:solidFill>
                <a:latin typeface="Calibri"/>
                <a:cs typeface="Calibri"/>
              </a:rPr>
              <a:t>Analysis </a:t>
            </a:r>
            <a:r>
              <a:rPr sz="2600" spc="105" dirty="0">
                <a:solidFill>
                  <a:srgbClr val="FFFAF5"/>
                </a:solidFill>
                <a:latin typeface="Calibri"/>
                <a:cs typeface="Calibri"/>
              </a:rPr>
              <a:t>and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5" dirty="0">
                <a:solidFill>
                  <a:srgbClr val="FFFAF5"/>
                </a:solidFill>
                <a:latin typeface="Calibri"/>
                <a:cs typeface="Calibri"/>
              </a:rPr>
              <a:t>recommendation</a:t>
            </a:r>
            <a:r>
              <a:rPr sz="2600" spc="-3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50" dirty="0">
                <a:solidFill>
                  <a:srgbClr val="FFFAF5"/>
                </a:solidFill>
                <a:latin typeface="Calibri"/>
                <a:cs typeface="Calibri"/>
              </a:rPr>
              <a:t>systems </a:t>
            </a:r>
            <a:r>
              <a:rPr sz="2600" spc="-57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70" dirty="0">
                <a:solidFill>
                  <a:srgbClr val="FFFAF5"/>
                </a:solidFill>
                <a:latin typeface="Calibri"/>
                <a:cs typeface="Calibri"/>
              </a:rPr>
              <a:t>for </a:t>
            </a:r>
            <a:r>
              <a:rPr sz="2600" spc="90" dirty="0">
                <a:solidFill>
                  <a:srgbClr val="FFFAF5"/>
                </a:solidFill>
                <a:latin typeface="Calibri"/>
                <a:cs typeface="Calibri"/>
              </a:rPr>
              <a:t>video </a:t>
            </a:r>
            <a:r>
              <a:rPr sz="2600" spc="105" dirty="0">
                <a:solidFill>
                  <a:srgbClr val="FFFAF5"/>
                </a:solidFill>
                <a:latin typeface="Calibri"/>
                <a:cs typeface="Calibri"/>
              </a:rPr>
              <a:t>and </a:t>
            </a:r>
            <a:r>
              <a:rPr sz="2600" spc="125" dirty="0">
                <a:solidFill>
                  <a:srgbClr val="FFFAF5"/>
                </a:solidFill>
                <a:latin typeface="Calibri"/>
                <a:cs typeface="Calibri"/>
              </a:rPr>
              <a:t>music </a:t>
            </a:r>
            <a:r>
              <a:rPr sz="2600" spc="13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20" dirty="0">
                <a:solidFill>
                  <a:srgbClr val="FFFAF5"/>
                </a:solidFill>
                <a:latin typeface="Calibri"/>
                <a:cs typeface="Calibri"/>
              </a:rPr>
              <a:t>streaming</a:t>
            </a:r>
            <a:r>
              <a:rPr sz="26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0" dirty="0">
                <a:solidFill>
                  <a:srgbClr val="FFFAF5"/>
                </a:solidFill>
                <a:latin typeface="Calibri"/>
                <a:cs typeface="Calibri"/>
              </a:rPr>
              <a:t>sites.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73159" y="5101697"/>
            <a:ext cx="3763010" cy="3006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6634"/>
              </a:lnSpc>
              <a:spcBef>
                <a:spcPts val="135"/>
              </a:spcBef>
            </a:pPr>
            <a:r>
              <a:rPr sz="5700" b="1" spc="-615" dirty="0">
                <a:solidFill>
                  <a:srgbClr val="FF7840"/>
                </a:solidFill>
                <a:latin typeface="Verdana"/>
                <a:cs typeface="Verdana"/>
              </a:rPr>
              <a:t>04</a:t>
            </a:r>
            <a:endParaRPr sz="5700">
              <a:latin typeface="Verdana"/>
              <a:cs typeface="Verdana"/>
            </a:endParaRPr>
          </a:p>
          <a:p>
            <a:pPr marL="12700" marR="5080">
              <a:lnSpc>
                <a:spcPts val="2770"/>
              </a:lnSpc>
              <a:spcBef>
                <a:spcPts val="180"/>
              </a:spcBef>
            </a:pPr>
            <a:r>
              <a:rPr sz="2600" spc="114" dirty="0">
                <a:solidFill>
                  <a:srgbClr val="FFFAF5"/>
                </a:solidFill>
                <a:latin typeface="Calibri"/>
                <a:cs typeface="Calibri"/>
              </a:rPr>
              <a:t>Association </a:t>
            </a:r>
            <a:r>
              <a:rPr sz="2600" spc="150" dirty="0">
                <a:solidFill>
                  <a:srgbClr val="FFFAF5"/>
                </a:solidFill>
                <a:latin typeface="Calibri"/>
                <a:cs typeface="Calibri"/>
              </a:rPr>
              <a:t>Rules </a:t>
            </a:r>
            <a:r>
              <a:rPr sz="2600" spc="95" dirty="0">
                <a:solidFill>
                  <a:srgbClr val="FFFAF5"/>
                </a:solidFill>
                <a:latin typeface="Calibri"/>
                <a:cs typeface="Calibri"/>
              </a:rPr>
              <a:t>are </a:t>
            </a:r>
            <a:r>
              <a:rPr sz="2600" spc="1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14" dirty="0">
                <a:solidFill>
                  <a:srgbClr val="FFFAF5"/>
                </a:solidFill>
                <a:latin typeface="Calibri"/>
                <a:cs typeface="Calibri"/>
              </a:rPr>
              <a:t>generally</a:t>
            </a:r>
            <a:r>
              <a:rPr sz="2600" spc="-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25" dirty="0">
                <a:solidFill>
                  <a:srgbClr val="FFFAF5"/>
                </a:solidFill>
                <a:latin typeface="Calibri"/>
                <a:cs typeface="Calibri"/>
              </a:rPr>
              <a:t>expressed</a:t>
            </a:r>
            <a:r>
              <a:rPr sz="2600" spc="-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80" dirty="0">
                <a:solidFill>
                  <a:srgbClr val="FFFAF5"/>
                </a:solidFill>
                <a:latin typeface="Calibri"/>
                <a:cs typeface="Calibri"/>
              </a:rPr>
              <a:t>in</a:t>
            </a:r>
            <a:r>
              <a:rPr sz="26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05" dirty="0">
                <a:solidFill>
                  <a:srgbClr val="FFFAF5"/>
                </a:solidFill>
                <a:latin typeface="Calibri"/>
                <a:cs typeface="Calibri"/>
              </a:rPr>
              <a:t>an </a:t>
            </a:r>
            <a:r>
              <a:rPr sz="2600" spc="-57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70" dirty="0">
                <a:solidFill>
                  <a:srgbClr val="FFFAF5"/>
                </a:solidFill>
                <a:latin typeface="Calibri"/>
                <a:cs typeface="Calibri"/>
              </a:rPr>
              <a:t>‘if-then’ </a:t>
            </a:r>
            <a:r>
              <a:rPr sz="2600" spc="65" dirty="0">
                <a:solidFill>
                  <a:srgbClr val="FFFAF5"/>
                </a:solidFill>
                <a:latin typeface="Calibri"/>
                <a:cs typeface="Calibri"/>
              </a:rPr>
              <a:t>format. </a:t>
            </a:r>
            <a:r>
              <a:rPr sz="2600" spc="-30" dirty="0">
                <a:solidFill>
                  <a:srgbClr val="FFFAF5"/>
                </a:solidFill>
                <a:latin typeface="Calibri"/>
                <a:cs typeface="Calibri"/>
              </a:rPr>
              <a:t>We </a:t>
            </a:r>
            <a:r>
              <a:rPr sz="2600" spc="120" dirty="0">
                <a:solidFill>
                  <a:srgbClr val="FFFAF5"/>
                </a:solidFill>
                <a:latin typeface="Calibri"/>
                <a:cs typeface="Calibri"/>
              </a:rPr>
              <a:t>can </a:t>
            </a:r>
            <a:r>
              <a:rPr sz="2600" spc="12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also </a:t>
            </a:r>
            <a:r>
              <a:rPr sz="2600" spc="125" dirty="0">
                <a:solidFill>
                  <a:srgbClr val="FFFAF5"/>
                </a:solidFill>
                <a:latin typeface="Calibri"/>
                <a:cs typeface="Calibri"/>
              </a:rPr>
              <a:t>use </a:t>
            </a:r>
            <a:r>
              <a:rPr sz="2600" spc="90" dirty="0">
                <a:solidFill>
                  <a:srgbClr val="FFFAF5"/>
                </a:solidFill>
                <a:latin typeface="Calibri"/>
                <a:cs typeface="Calibri"/>
              </a:rPr>
              <a:t>the </a:t>
            </a:r>
            <a:r>
              <a:rPr sz="2600" spc="100" dirty="0">
                <a:solidFill>
                  <a:srgbClr val="FFFAF5"/>
                </a:solidFill>
                <a:latin typeface="Calibri"/>
                <a:cs typeface="Calibri"/>
              </a:rPr>
              <a:t>term </a:t>
            </a:r>
            <a:r>
              <a:rPr sz="2600" spc="10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70" dirty="0">
                <a:solidFill>
                  <a:srgbClr val="FFFAF5"/>
                </a:solidFill>
                <a:latin typeface="Calibri"/>
                <a:cs typeface="Calibri"/>
              </a:rPr>
              <a:t>‘antecedent’ for </a:t>
            </a:r>
            <a:r>
              <a:rPr sz="2600" spc="65" dirty="0">
                <a:solidFill>
                  <a:srgbClr val="FFFAF5"/>
                </a:solidFill>
                <a:latin typeface="Calibri"/>
                <a:cs typeface="Calibri"/>
              </a:rPr>
              <a:t>if </a:t>
            </a:r>
            <a:r>
              <a:rPr sz="2600" spc="105" dirty="0">
                <a:solidFill>
                  <a:srgbClr val="FFFAF5"/>
                </a:solidFill>
                <a:latin typeface="Calibri"/>
                <a:cs typeface="Calibri"/>
              </a:rPr>
              <a:t>and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80" dirty="0">
                <a:solidFill>
                  <a:srgbClr val="FFFAF5"/>
                </a:solidFill>
                <a:latin typeface="Calibri"/>
                <a:cs typeface="Calibri"/>
              </a:rPr>
              <a:t>‘consequent’</a:t>
            </a:r>
            <a:r>
              <a:rPr sz="26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70" dirty="0">
                <a:solidFill>
                  <a:srgbClr val="FFFAF5"/>
                </a:solidFill>
                <a:latin typeface="Calibri"/>
                <a:cs typeface="Calibri"/>
              </a:rPr>
              <a:t>for</a:t>
            </a:r>
            <a:r>
              <a:rPr sz="26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60" dirty="0">
                <a:solidFill>
                  <a:srgbClr val="FFFAF5"/>
                </a:solidFill>
                <a:latin typeface="Calibri"/>
                <a:cs typeface="Calibri"/>
              </a:rPr>
              <a:t>then.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0867" y="5101697"/>
            <a:ext cx="3827145" cy="406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6634"/>
              </a:lnSpc>
              <a:spcBef>
                <a:spcPts val="135"/>
              </a:spcBef>
            </a:pPr>
            <a:r>
              <a:rPr sz="5700" b="1" spc="-610" dirty="0">
                <a:solidFill>
                  <a:srgbClr val="FF7840"/>
                </a:solidFill>
                <a:latin typeface="Verdana"/>
                <a:cs typeface="Verdana"/>
              </a:rPr>
              <a:t>02</a:t>
            </a:r>
            <a:endParaRPr sz="5700">
              <a:latin typeface="Verdana"/>
              <a:cs typeface="Verdana"/>
            </a:endParaRPr>
          </a:p>
          <a:p>
            <a:pPr marL="12700" marR="5080">
              <a:lnSpc>
                <a:spcPts val="2770"/>
              </a:lnSpc>
              <a:spcBef>
                <a:spcPts val="180"/>
              </a:spcBef>
            </a:pPr>
            <a:r>
              <a:rPr sz="2600" spc="85" dirty="0">
                <a:solidFill>
                  <a:srgbClr val="FFFAF5"/>
                </a:solidFill>
                <a:latin typeface="Calibri"/>
                <a:cs typeface="Calibri"/>
              </a:rPr>
              <a:t>It </a:t>
            </a:r>
            <a:r>
              <a:rPr sz="2600" spc="95" dirty="0">
                <a:solidFill>
                  <a:srgbClr val="FFFAF5"/>
                </a:solidFill>
                <a:latin typeface="Calibri"/>
                <a:cs typeface="Calibri"/>
              </a:rPr>
              <a:t>works </a:t>
            </a:r>
            <a:r>
              <a:rPr sz="2600" spc="145" dirty="0">
                <a:solidFill>
                  <a:srgbClr val="FFFAF5"/>
                </a:solidFill>
                <a:latin typeface="Calibri"/>
                <a:cs typeface="Calibri"/>
              </a:rPr>
              <a:t>by </a:t>
            </a:r>
            <a:r>
              <a:rPr sz="2600" spc="105" dirty="0">
                <a:solidFill>
                  <a:srgbClr val="FFFAF5"/>
                </a:solidFill>
                <a:latin typeface="Calibri"/>
                <a:cs typeface="Calibri"/>
              </a:rPr>
              <a:t>looking </a:t>
            </a:r>
            <a:r>
              <a:rPr sz="2600" spc="70" dirty="0">
                <a:solidFill>
                  <a:srgbClr val="FFFAF5"/>
                </a:solidFill>
                <a:latin typeface="Calibri"/>
                <a:cs typeface="Calibri"/>
              </a:rPr>
              <a:t>for </a:t>
            </a:r>
            <a:r>
              <a:rPr sz="2600" spc="7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00" dirty="0">
                <a:solidFill>
                  <a:srgbClr val="FFFAF5"/>
                </a:solidFill>
                <a:latin typeface="Calibri"/>
                <a:cs typeface="Calibri"/>
              </a:rPr>
              <a:t>combinations </a:t>
            </a:r>
            <a:r>
              <a:rPr sz="2600" spc="65" dirty="0">
                <a:solidFill>
                  <a:srgbClr val="FFFAF5"/>
                </a:solidFill>
                <a:latin typeface="Calibri"/>
                <a:cs typeface="Calibri"/>
              </a:rPr>
              <a:t>of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items </a:t>
            </a:r>
            <a:r>
              <a:rPr sz="2600" spc="114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5" dirty="0">
                <a:solidFill>
                  <a:srgbClr val="FFFAF5"/>
                </a:solidFill>
                <a:latin typeface="Calibri"/>
                <a:cs typeface="Calibri"/>
              </a:rPr>
              <a:t>that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occur </a:t>
            </a:r>
            <a:r>
              <a:rPr sz="2600" spc="105" dirty="0">
                <a:solidFill>
                  <a:srgbClr val="FFFAF5"/>
                </a:solidFill>
                <a:latin typeface="Calibri"/>
                <a:cs typeface="Calibri"/>
              </a:rPr>
              <a:t>together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5" dirty="0">
                <a:solidFill>
                  <a:srgbClr val="FFFAF5"/>
                </a:solidFill>
                <a:latin typeface="Calibri"/>
                <a:cs typeface="Calibri"/>
              </a:rPr>
              <a:t>frequently  </a:t>
            </a:r>
            <a:r>
              <a:rPr sz="2600" spc="80" dirty="0">
                <a:solidFill>
                  <a:srgbClr val="FFFAF5"/>
                </a:solidFill>
                <a:latin typeface="Calibri"/>
                <a:cs typeface="Calibri"/>
              </a:rPr>
              <a:t>in </a:t>
            </a:r>
            <a:r>
              <a:rPr sz="2600" spc="8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5" dirty="0">
                <a:solidFill>
                  <a:srgbClr val="FFFAF5"/>
                </a:solidFill>
                <a:latin typeface="Calibri"/>
                <a:cs typeface="Calibri"/>
              </a:rPr>
              <a:t>transactions. </a:t>
            </a:r>
            <a:r>
              <a:rPr sz="2600" spc="150" dirty="0">
                <a:solidFill>
                  <a:srgbClr val="FFFAF5"/>
                </a:solidFill>
                <a:latin typeface="Calibri"/>
                <a:cs typeface="Calibri"/>
              </a:rPr>
              <a:t>To </a:t>
            </a:r>
            <a:r>
              <a:rPr sz="2600" spc="100" dirty="0">
                <a:solidFill>
                  <a:srgbClr val="FFFAF5"/>
                </a:solidFill>
                <a:latin typeface="Calibri"/>
                <a:cs typeface="Calibri"/>
              </a:rPr>
              <a:t>put </a:t>
            </a:r>
            <a:r>
              <a:rPr sz="2600" spc="75" dirty="0">
                <a:solidFill>
                  <a:srgbClr val="FFFAF5"/>
                </a:solidFill>
                <a:latin typeface="Calibri"/>
                <a:cs typeface="Calibri"/>
              </a:rPr>
              <a:t>it </a:t>
            </a:r>
            <a:r>
              <a:rPr sz="2600" spc="8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0" dirty="0">
                <a:solidFill>
                  <a:srgbClr val="FFFAF5"/>
                </a:solidFill>
                <a:latin typeface="Calibri"/>
                <a:cs typeface="Calibri"/>
              </a:rPr>
              <a:t>another </a:t>
            </a:r>
            <a:r>
              <a:rPr sz="2600" spc="55" dirty="0">
                <a:solidFill>
                  <a:srgbClr val="FFFAF5"/>
                </a:solidFill>
                <a:latin typeface="Calibri"/>
                <a:cs typeface="Calibri"/>
              </a:rPr>
              <a:t>way, </a:t>
            </a:r>
            <a:r>
              <a:rPr sz="2600" spc="75" dirty="0">
                <a:solidFill>
                  <a:srgbClr val="FFFAF5"/>
                </a:solidFill>
                <a:latin typeface="Calibri"/>
                <a:cs typeface="Calibri"/>
              </a:rPr>
              <a:t>it </a:t>
            </a:r>
            <a:r>
              <a:rPr sz="2600" spc="85" dirty="0">
                <a:solidFill>
                  <a:srgbClr val="FFFAF5"/>
                </a:solidFill>
                <a:latin typeface="Calibri"/>
                <a:cs typeface="Calibri"/>
              </a:rPr>
              <a:t>allows </a:t>
            </a:r>
            <a:r>
              <a:rPr sz="2600" spc="9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5" dirty="0">
                <a:solidFill>
                  <a:srgbClr val="FFFAF5"/>
                </a:solidFill>
                <a:latin typeface="Calibri"/>
                <a:cs typeface="Calibri"/>
              </a:rPr>
              <a:t>retailers </a:t>
            </a:r>
            <a:r>
              <a:rPr sz="2600" spc="75" dirty="0">
                <a:solidFill>
                  <a:srgbClr val="FFFAF5"/>
                </a:solidFill>
                <a:latin typeface="Calibri"/>
                <a:cs typeface="Calibri"/>
              </a:rPr>
              <a:t>to </a:t>
            </a:r>
            <a:r>
              <a:rPr sz="2600" spc="90" dirty="0">
                <a:solidFill>
                  <a:srgbClr val="FFFAF5"/>
                </a:solidFill>
                <a:latin typeface="Calibri"/>
                <a:cs typeface="Calibri"/>
              </a:rPr>
              <a:t>identify </a:t>
            </a:r>
            <a:r>
              <a:rPr sz="2600" spc="9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00" dirty="0">
                <a:solidFill>
                  <a:srgbClr val="FFFAF5"/>
                </a:solidFill>
                <a:latin typeface="Calibri"/>
                <a:cs typeface="Calibri"/>
              </a:rPr>
              <a:t>relationships</a:t>
            </a:r>
            <a:r>
              <a:rPr sz="2600" spc="-1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75" dirty="0">
                <a:solidFill>
                  <a:srgbClr val="FFFAF5"/>
                </a:solidFill>
                <a:latin typeface="Calibri"/>
                <a:cs typeface="Calibri"/>
              </a:rPr>
              <a:t>between</a:t>
            </a:r>
            <a:r>
              <a:rPr sz="2600" spc="-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0" dirty="0">
                <a:solidFill>
                  <a:srgbClr val="FFFAF5"/>
                </a:solidFill>
                <a:latin typeface="Calibri"/>
                <a:cs typeface="Calibri"/>
              </a:rPr>
              <a:t>the </a:t>
            </a:r>
            <a:r>
              <a:rPr sz="2600" spc="-57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110" dirty="0">
                <a:solidFill>
                  <a:srgbClr val="FFFAF5"/>
                </a:solidFill>
                <a:latin typeface="Calibri"/>
                <a:cs typeface="Calibri"/>
              </a:rPr>
              <a:t>items</a:t>
            </a:r>
            <a:r>
              <a:rPr sz="2600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5" dirty="0">
                <a:solidFill>
                  <a:srgbClr val="FFFAF5"/>
                </a:solidFill>
                <a:latin typeface="Calibri"/>
                <a:cs typeface="Calibri"/>
              </a:rPr>
              <a:t>that</a:t>
            </a:r>
            <a:r>
              <a:rPr sz="26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90" dirty="0">
                <a:solidFill>
                  <a:srgbClr val="FFFAF5"/>
                </a:solidFill>
                <a:latin typeface="Calibri"/>
                <a:cs typeface="Calibri"/>
              </a:rPr>
              <a:t>people</a:t>
            </a:r>
            <a:r>
              <a:rPr sz="2600" spc="5" dirty="0">
                <a:solidFill>
                  <a:srgbClr val="FFFAF5"/>
                </a:solidFill>
                <a:latin typeface="Calibri"/>
                <a:cs typeface="Calibri"/>
              </a:rPr>
              <a:t> </a:t>
            </a:r>
            <a:r>
              <a:rPr sz="2600" spc="80" dirty="0">
                <a:solidFill>
                  <a:srgbClr val="FFFAF5"/>
                </a:solidFill>
                <a:latin typeface="Calibri"/>
                <a:cs typeface="Calibri"/>
              </a:rPr>
              <a:t>buy.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7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47440" y="5139753"/>
            <a:ext cx="952500" cy="9525"/>
          </a:xfrm>
          <a:custGeom>
            <a:avLst/>
            <a:gdLst/>
            <a:ahLst/>
            <a:cxnLst/>
            <a:rect l="l" t="t" r="r" b="b"/>
            <a:pathLst>
              <a:path w="952500" h="9525">
                <a:moveTo>
                  <a:pt x="952499" y="0"/>
                </a:moveTo>
                <a:lnTo>
                  <a:pt x="952499" y="9524"/>
                </a:lnTo>
                <a:lnTo>
                  <a:pt x="0" y="9524"/>
                </a:lnTo>
                <a:lnTo>
                  <a:pt x="0" y="0"/>
                </a:lnTo>
                <a:lnTo>
                  <a:pt x="952499" y="0"/>
                </a:lnTo>
                <a:close/>
              </a:path>
            </a:pathLst>
          </a:custGeom>
          <a:solidFill>
            <a:srgbClr val="15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47440" y="7706517"/>
            <a:ext cx="952500" cy="9525"/>
          </a:xfrm>
          <a:custGeom>
            <a:avLst/>
            <a:gdLst/>
            <a:ahLst/>
            <a:cxnLst/>
            <a:rect l="l" t="t" r="r" b="b"/>
            <a:pathLst>
              <a:path w="952500" h="9525">
                <a:moveTo>
                  <a:pt x="952499" y="0"/>
                </a:moveTo>
                <a:lnTo>
                  <a:pt x="952499" y="9524"/>
                </a:lnTo>
                <a:lnTo>
                  <a:pt x="0" y="9524"/>
                </a:lnTo>
                <a:lnTo>
                  <a:pt x="0" y="0"/>
                </a:lnTo>
                <a:lnTo>
                  <a:pt x="952499" y="0"/>
                </a:lnTo>
                <a:close/>
              </a:path>
            </a:pathLst>
          </a:custGeom>
          <a:solidFill>
            <a:srgbClr val="15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47440" y="2572983"/>
            <a:ext cx="952500" cy="9525"/>
          </a:xfrm>
          <a:custGeom>
            <a:avLst/>
            <a:gdLst/>
            <a:ahLst/>
            <a:cxnLst/>
            <a:rect l="l" t="t" r="r" b="b"/>
            <a:pathLst>
              <a:path w="952500" h="9525">
                <a:moveTo>
                  <a:pt x="952499" y="0"/>
                </a:moveTo>
                <a:lnTo>
                  <a:pt x="952499" y="9524"/>
                </a:lnTo>
                <a:lnTo>
                  <a:pt x="0" y="9524"/>
                </a:lnTo>
                <a:lnTo>
                  <a:pt x="0" y="0"/>
                </a:lnTo>
                <a:lnTo>
                  <a:pt x="952499" y="0"/>
                </a:lnTo>
                <a:close/>
              </a:path>
            </a:pathLst>
          </a:custGeom>
          <a:solidFill>
            <a:srgbClr val="15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4663" y="1467178"/>
            <a:ext cx="6000749" cy="29717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15227" y="5105636"/>
            <a:ext cx="8400173" cy="368617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9310"/>
              </a:lnSpc>
              <a:spcBef>
                <a:spcPts val="1090"/>
              </a:spcBef>
            </a:pPr>
            <a:r>
              <a:rPr sz="8500" b="1" spc="-30" dirty="0">
                <a:solidFill>
                  <a:srgbClr val="151515"/>
                </a:solidFill>
                <a:latin typeface="Verdana"/>
                <a:cs typeface="Verdana"/>
              </a:rPr>
              <a:t>W</a:t>
            </a:r>
            <a:r>
              <a:rPr sz="8500" b="1" spc="-505" dirty="0">
                <a:solidFill>
                  <a:srgbClr val="151515"/>
                </a:solidFill>
                <a:latin typeface="Verdana"/>
                <a:cs typeface="Verdana"/>
              </a:rPr>
              <a:t>H</a:t>
            </a:r>
            <a:r>
              <a:rPr sz="8500" b="1" spc="-810" dirty="0">
                <a:solidFill>
                  <a:srgbClr val="151515"/>
                </a:solidFill>
                <a:latin typeface="Verdana"/>
                <a:cs typeface="Verdana"/>
              </a:rPr>
              <a:t>Y</a:t>
            </a:r>
            <a:r>
              <a:rPr sz="8500" b="1" spc="-520" dirty="0">
                <a:solidFill>
                  <a:srgbClr val="151515"/>
                </a:solidFill>
                <a:latin typeface="Verdana"/>
                <a:cs typeface="Verdana"/>
              </a:rPr>
              <a:t> </a:t>
            </a:r>
            <a:r>
              <a:rPr sz="8500" b="1" spc="-30" dirty="0">
                <a:solidFill>
                  <a:srgbClr val="151515"/>
                </a:solidFill>
                <a:latin typeface="Verdana"/>
                <a:cs typeface="Verdana"/>
              </a:rPr>
              <a:t>W</a:t>
            </a:r>
            <a:r>
              <a:rPr sz="8500" b="1" spc="-715" dirty="0">
                <a:solidFill>
                  <a:srgbClr val="151515"/>
                </a:solidFill>
                <a:latin typeface="Verdana"/>
                <a:cs typeface="Verdana"/>
              </a:rPr>
              <a:t>E</a:t>
            </a:r>
            <a:r>
              <a:rPr sz="8500" b="1" spc="-520" dirty="0">
                <a:solidFill>
                  <a:srgbClr val="151515"/>
                </a:solidFill>
                <a:latin typeface="Verdana"/>
                <a:cs typeface="Verdana"/>
              </a:rPr>
              <a:t> </a:t>
            </a:r>
            <a:r>
              <a:rPr sz="8500" b="1" spc="-745" dirty="0">
                <a:solidFill>
                  <a:srgbClr val="151515"/>
                </a:solidFill>
                <a:latin typeface="Verdana"/>
                <a:cs typeface="Verdana"/>
              </a:rPr>
              <a:t>N</a:t>
            </a:r>
            <a:r>
              <a:rPr sz="8500" b="1" spc="-720" dirty="0">
                <a:solidFill>
                  <a:srgbClr val="151515"/>
                </a:solidFill>
                <a:latin typeface="Verdana"/>
                <a:cs typeface="Verdana"/>
              </a:rPr>
              <a:t>EE</a:t>
            </a:r>
            <a:r>
              <a:rPr sz="8500" b="1" spc="-310" dirty="0">
                <a:solidFill>
                  <a:srgbClr val="151515"/>
                </a:solidFill>
                <a:latin typeface="Verdana"/>
                <a:cs typeface="Verdana"/>
              </a:rPr>
              <a:t>D  </a:t>
            </a:r>
            <a:r>
              <a:rPr sz="8500" b="1" spc="-720" dirty="0">
                <a:solidFill>
                  <a:srgbClr val="FFFAF5"/>
                </a:solidFill>
                <a:latin typeface="Verdana"/>
                <a:cs typeface="Verdana"/>
              </a:rPr>
              <a:t>ASSOCIATION </a:t>
            </a:r>
            <a:r>
              <a:rPr sz="8500" b="1" spc="-715" dirty="0">
                <a:solidFill>
                  <a:srgbClr val="FFFAF5"/>
                </a:solidFill>
                <a:latin typeface="Verdana"/>
                <a:cs typeface="Verdana"/>
              </a:rPr>
              <a:t> </a:t>
            </a:r>
            <a:r>
              <a:rPr sz="8500" b="1" spc="-595" dirty="0">
                <a:solidFill>
                  <a:srgbClr val="FFFAF5"/>
                </a:solidFill>
                <a:latin typeface="Verdana"/>
                <a:cs typeface="Verdana"/>
              </a:rPr>
              <a:t>RULES</a:t>
            </a:r>
            <a:endParaRPr sz="85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15127" y="1723077"/>
            <a:ext cx="3815715" cy="141922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dirty="0">
                <a:solidFill>
                  <a:srgbClr val="151515"/>
                </a:solidFill>
                <a:latin typeface="Arial"/>
                <a:cs typeface="Arial"/>
              </a:rPr>
              <a:t>Hidden</a:t>
            </a:r>
            <a:r>
              <a:rPr sz="2700" spc="-15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2700" spc="40" dirty="0">
                <a:solidFill>
                  <a:srgbClr val="151515"/>
                </a:solidFill>
                <a:latin typeface="Arial"/>
                <a:cs typeface="Arial"/>
              </a:rPr>
              <a:t>Patterns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580"/>
              </a:spcBef>
            </a:pPr>
            <a:r>
              <a:rPr sz="2200" spc="114" dirty="0">
                <a:solidFill>
                  <a:srgbClr val="151515"/>
                </a:solidFill>
                <a:latin typeface="Calibri"/>
                <a:cs typeface="Calibri"/>
              </a:rPr>
              <a:t>To </a:t>
            </a:r>
            <a:r>
              <a:rPr sz="2200" spc="60" dirty="0">
                <a:solidFill>
                  <a:srgbClr val="151515"/>
                </a:solidFill>
                <a:latin typeface="Calibri"/>
                <a:cs typeface="Calibri"/>
              </a:rPr>
              <a:t>find </a:t>
            </a:r>
            <a:r>
              <a:rPr sz="2200" spc="65" dirty="0">
                <a:solidFill>
                  <a:srgbClr val="151515"/>
                </a:solidFill>
                <a:latin typeface="Calibri"/>
                <a:cs typeface="Calibri"/>
              </a:rPr>
              <a:t>hidden </a:t>
            </a:r>
            <a:r>
              <a:rPr sz="2200" spc="80" dirty="0">
                <a:solidFill>
                  <a:srgbClr val="151515"/>
                </a:solidFill>
                <a:latin typeface="Calibri"/>
                <a:cs typeface="Calibri"/>
              </a:rPr>
              <a:t>patterns </a:t>
            </a:r>
            <a:r>
              <a:rPr sz="2200" spc="60" dirty="0">
                <a:solidFill>
                  <a:srgbClr val="151515"/>
                </a:solidFill>
                <a:latin typeface="Calibri"/>
                <a:cs typeface="Calibri"/>
              </a:rPr>
              <a:t>in </a:t>
            </a:r>
            <a:r>
              <a:rPr sz="2200" spc="6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151515"/>
                </a:solidFill>
                <a:latin typeface="Calibri"/>
                <a:cs typeface="Calibri"/>
              </a:rPr>
              <a:t>customer</a:t>
            </a:r>
            <a:r>
              <a:rPr sz="2200" spc="-2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90" dirty="0">
                <a:solidFill>
                  <a:srgbClr val="151515"/>
                </a:solidFill>
                <a:latin typeface="Calibri"/>
                <a:cs typeface="Calibri"/>
              </a:rPr>
              <a:t>purchase</a:t>
            </a:r>
            <a:r>
              <a:rPr sz="2200" spc="-2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151515"/>
                </a:solidFill>
                <a:latin typeface="Calibri"/>
                <a:cs typeface="Calibri"/>
              </a:rPr>
              <a:t>behaviours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15127" y="4134573"/>
            <a:ext cx="4119245" cy="171513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40" dirty="0">
                <a:solidFill>
                  <a:srgbClr val="151515"/>
                </a:solidFill>
                <a:latin typeface="Arial"/>
                <a:cs typeface="Arial"/>
              </a:rPr>
              <a:t>Promotional</a:t>
            </a:r>
            <a:r>
              <a:rPr sz="2700" spc="-15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2700" spc="50" dirty="0">
                <a:solidFill>
                  <a:srgbClr val="151515"/>
                </a:solidFill>
                <a:latin typeface="Arial"/>
                <a:cs typeface="Arial"/>
              </a:rPr>
              <a:t>Strategy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580"/>
              </a:spcBef>
            </a:pPr>
            <a:r>
              <a:rPr sz="2200" spc="90" dirty="0">
                <a:solidFill>
                  <a:srgbClr val="151515"/>
                </a:solidFill>
                <a:latin typeface="Calibri"/>
                <a:cs typeface="Calibri"/>
              </a:rPr>
              <a:t>Association </a:t>
            </a:r>
            <a:r>
              <a:rPr sz="2200" spc="80" dirty="0">
                <a:solidFill>
                  <a:srgbClr val="151515"/>
                </a:solidFill>
                <a:latin typeface="Calibri"/>
                <a:cs typeface="Calibri"/>
              </a:rPr>
              <a:t>rules </a:t>
            </a:r>
            <a:r>
              <a:rPr sz="2200" spc="35" dirty="0">
                <a:solidFill>
                  <a:srgbClr val="151515"/>
                </a:solidFill>
                <a:latin typeface="Calibri"/>
                <a:cs typeface="Calibri"/>
              </a:rPr>
              <a:t>will </a:t>
            </a:r>
            <a:r>
              <a:rPr sz="2200" spc="70" dirty="0">
                <a:solidFill>
                  <a:srgbClr val="151515"/>
                </a:solidFill>
                <a:latin typeface="Calibri"/>
                <a:cs typeface="Calibri"/>
              </a:rPr>
              <a:t>help </a:t>
            </a:r>
            <a:r>
              <a:rPr sz="2200" spc="110" dirty="0">
                <a:solidFill>
                  <a:srgbClr val="151515"/>
                </a:solidFill>
                <a:latin typeface="Calibri"/>
                <a:cs typeface="Calibri"/>
              </a:rPr>
              <a:t>us </a:t>
            </a:r>
            <a:r>
              <a:rPr sz="2200" spc="55" dirty="0">
                <a:solidFill>
                  <a:srgbClr val="151515"/>
                </a:solidFill>
                <a:latin typeface="Calibri"/>
                <a:cs typeface="Calibri"/>
              </a:rPr>
              <a:t>to </a:t>
            </a:r>
            <a:r>
              <a:rPr sz="2200" spc="6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151515"/>
                </a:solidFill>
                <a:latin typeface="Calibri"/>
                <a:cs typeface="Calibri"/>
              </a:rPr>
              <a:t>formulate</a:t>
            </a:r>
            <a:r>
              <a:rPr sz="2200" spc="-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151515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151515"/>
                </a:solidFill>
                <a:latin typeface="Calibri"/>
                <a:cs typeface="Calibri"/>
              </a:rPr>
              <a:t>promotional</a:t>
            </a:r>
            <a:r>
              <a:rPr sz="220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151515"/>
                </a:solidFill>
                <a:latin typeface="Calibri"/>
                <a:cs typeface="Calibri"/>
              </a:rPr>
              <a:t>strategy </a:t>
            </a:r>
            <a:r>
              <a:rPr sz="2200" spc="-484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151515"/>
                </a:solidFill>
                <a:latin typeface="Calibri"/>
                <a:cs typeface="Calibri"/>
              </a:rPr>
              <a:t>for</a:t>
            </a:r>
            <a:r>
              <a:rPr sz="220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151515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151515"/>
                </a:solidFill>
                <a:latin typeface="Calibri"/>
                <a:cs typeface="Calibri"/>
              </a:rPr>
              <a:t>cafe</a:t>
            </a:r>
            <a:r>
              <a:rPr sz="220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151515"/>
                </a:solidFill>
                <a:latin typeface="Calibri"/>
                <a:cs typeface="Calibri"/>
              </a:rPr>
              <a:t>chain.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15127" y="6550831"/>
            <a:ext cx="4218305" cy="201041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15" dirty="0">
                <a:solidFill>
                  <a:srgbClr val="151515"/>
                </a:solidFill>
                <a:latin typeface="Arial"/>
                <a:cs typeface="Arial"/>
              </a:rPr>
              <a:t>Increase</a:t>
            </a:r>
            <a:r>
              <a:rPr sz="2700" spc="-15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2700" spc="-40" dirty="0">
                <a:solidFill>
                  <a:srgbClr val="151515"/>
                </a:solidFill>
                <a:latin typeface="Arial"/>
                <a:cs typeface="Arial"/>
              </a:rPr>
              <a:t>Revenue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1580"/>
              </a:spcBef>
            </a:pPr>
            <a:r>
              <a:rPr sz="2200" spc="10" dirty="0">
                <a:solidFill>
                  <a:srgbClr val="151515"/>
                </a:solidFill>
                <a:latin typeface="Calibri"/>
                <a:cs typeface="Calibri"/>
              </a:rPr>
              <a:t>With </a:t>
            </a:r>
            <a:r>
              <a:rPr sz="2200" spc="80" dirty="0">
                <a:solidFill>
                  <a:srgbClr val="151515"/>
                </a:solidFill>
                <a:latin typeface="Calibri"/>
                <a:cs typeface="Calibri"/>
              </a:rPr>
              <a:t>association </a:t>
            </a:r>
            <a:r>
              <a:rPr sz="2200" spc="60" dirty="0">
                <a:solidFill>
                  <a:srgbClr val="151515"/>
                </a:solidFill>
                <a:latin typeface="Calibri"/>
                <a:cs typeface="Calibri"/>
              </a:rPr>
              <a:t>rules, </a:t>
            </a:r>
            <a:r>
              <a:rPr sz="2200" spc="20" dirty="0">
                <a:solidFill>
                  <a:srgbClr val="151515"/>
                </a:solidFill>
                <a:latin typeface="Calibri"/>
                <a:cs typeface="Calibri"/>
              </a:rPr>
              <a:t>we </a:t>
            </a:r>
            <a:r>
              <a:rPr sz="2200" spc="90" dirty="0">
                <a:solidFill>
                  <a:srgbClr val="151515"/>
                </a:solidFill>
                <a:latin typeface="Calibri"/>
                <a:cs typeface="Calibri"/>
              </a:rPr>
              <a:t>can </a:t>
            </a:r>
            <a:r>
              <a:rPr sz="2200" spc="9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151515"/>
                </a:solidFill>
                <a:latin typeface="Calibri"/>
                <a:cs typeface="Calibri"/>
              </a:rPr>
              <a:t>come up </a:t>
            </a:r>
            <a:r>
              <a:rPr sz="2200" spc="40" dirty="0">
                <a:solidFill>
                  <a:srgbClr val="151515"/>
                </a:solidFill>
                <a:latin typeface="Calibri"/>
                <a:cs typeface="Calibri"/>
              </a:rPr>
              <a:t>with </a:t>
            </a:r>
            <a:r>
              <a:rPr sz="2200" spc="75" dirty="0">
                <a:solidFill>
                  <a:srgbClr val="151515"/>
                </a:solidFill>
                <a:latin typeface="Calibri"/>
                <a:cs typeface="Calibri"/>
              </a:rPr>
              <a:t>combo </a:t>
            </a:r>
            <a:r>
              <a:rPr sz="2200" spc="70" dirty="0">
                <a:solidFill>
                  <a:srgbClr val="151515"/>
                </a:solidFill>
                <a:latin typeface="Calibri"/>
                <a:cs typeface="Calibri"/>
              </a:rPr>
              <a:t>offers </a:t>
            </a:r>
            <a:r>
              <a:rPr sz="2200" spc="75" dirty="0">
                <a:solidFill>
                  <a:srgbClr val="151515"/>
                </a:solidFill>
                <a:latin typeface="Calibri"/>
                <a:cs typeface="Calibri"/>
              </a:rPr>
              <a:t>and </a:t>
            </a:r>
            <a:r>
              <a:rPr sz="2200" spc="8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151515"/>
                </a:solidFill>
                <a:latin typeface="Calibri"/>
                <a:cs typeface="Calibri"/>
              </a:rPr>
              <a:t>other</a:t>
            </a:r>
            <a:r>
              <a:rPr sz="2200" spc="-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151515"/>
                </a:solidFill>
                <a:latin typeface="Calibri"/>
                <a:cs typeface="Calibri"/>
              </a:rPr>
              <a:t>promos</a:t>
            </a:r>
            <a:r>
              <a:rPr sz="220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151515"/>
                </a:solidFill>
                <a:latin typeface="Calibri"/>
                <a:cs typeface="Calibri"/>
              </a:rPr>
              <a:t>which</a:t>
            </a:r>
            <a:r>
              <a:rPr sz="220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90" dirty="0">
                <a:solidFill>
                  <a:srgbClr val="151515"/>
                </a:solidFill>
                <a:latin typeface="Calibri"/>
                <a:cs typeface="Calibri"/>
              </a:rPr>
              <a:t>can</a:t>
            </a:r>
            <a:r>
              <a:rPr sz="220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95" dirty="0">
                <a:solidFill>
                  <a:srgbClr val="151515"/>
                </a:solidFill>
                <a:latin typeface="Calibri"/>
                <a:cs typeface="Calibri"/>
              </a:rPr>
              <a:t>maximize </a:t>
            </a:r>
            <a:r>
              <a:rPr sz="2200" spc="-48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151515"/>
                </a:solidFill>
                <a:latin typeface="Calibri"/>
                <a:cs typeface="Calibri"/>
              </a:rPr>
              <a:t>cafe's</a:t>
            </a:r>
            <a:r>
              <a:rPr sz="220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151515"/>
                </a:solidFill>
                <a:latin typeface="Calibri"/>
                <a:cs typeface="Calibri"/>
              </a:rPr>
              <a:t>revenue.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753282" y="2165264"/>
            <a:ext cx="787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555" dirty="0">
                <a:solidFill>
                  <a:srgbClr val="FFFAF5"/>
                </a:solidFill>
                <a:latin typeface="Verdana"/>
                <a:cs typeface="Verdana"/>
              </a:rPr>
              <a:t>01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53282" y="4732031"/>
            <a:ext cx="78803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555" dirty="0">
                <a:solidFill>
                  <a:srgbClr val="FFFAF5"/>
                </a:solidFill>
                <a:latin typeface="Verdana"/>
                <a:cs typeface="Verdana"/>
              </a:rPr>
              <a:t>0</a:t>
            </a:r>
            <a:r>
              <a:rPr sz="5000" b="1" spc="-550" dirty="0">
                <a:solidFill>
                  <a:srgbClr val="FFFAF5"/>
                </a:solidFill>
                <a:latin typeface="Verdana"/>
                <a:cs typeface="Verdana"/>
              </a:rPr>
              <a:t>2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3282" y="7298801"/>
            <a:ext cx="787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555" dirty="0">
                <a:solidFill>
                  <a:srgbClr val="FFFAF5"/>
                </a:solidFill>
                <a:latin typeface="Verdana"/>
                <a:cs typeface="Verdana"/>
              </a:rPr>
              <a:t>03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3617</TotalTime>
  <Words>1352</Words>
  <Application>Microsoft Office PowerPoint</Application>
  <PresentationFormat>Custom</PresentationFormat>
  <Paragraphs>350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Courier New</vt:lpstr>
      <vt:lpstr>Georgia</vt:lpstr>
      <vt:lpstr>Lucida Sans Unicode</vt:lpstr>
      <vt:lpstr>Segoe UI Light</vt:lpstr>
      <vt:lpstr>Times New Roman</vt:lpstr>
      <vt:lpstr>Verdana</vt:lpstr>
      <vt:lpstr>Office Theme</vt:lpstr>
      <vt:lpstr>PowerPoint Presentation</vt:lpstr>
      <vt:lpstr>3 Features: - Date,  Order Id, Product</vt:lpstr>
      <vt:lpstr>Hand soap Least ordered</vt:lpstr>
      <vt:lpstr>Close Most order counts</vt:lpstr>
      <vt:lpstr>Best quarter Marked</vt:lpstr>
      <vt:lpstr>PowerPoint Presentation</vt:lpstr>
      <vt:lpstr>PowerPoint Presentation</vt:lpstr>
      <vt:lpstr>WHAT ARE  ASSOCIATION  RULES ?</vt:lpstr>
      <vt:lpstr>01</vt:lpstr>
      <vt:lpstr>KNIME  WORKFLOW</vt:lpstr>
      <vt:lpstr>Definition Support refers to items’ frequency of  occurrence in the given data set.</vt:lpstr>
      <vt:lpstr>Definition</vt:lpstr>
      <vt:lpstr>ASSOCIATIONS IDENTIFIED</vt:lpstr>
      <vt:lpstr>ASSOCIATIONS IDENTIFIED</vt:lpstr>
      <vt:lpstr>ASSOCIATIONS IDENTIFIED</vt:lpstr>
      <vt:lpstr>ASSOCIATIONS IDENTIFIED</vt:lpstr>
      <vt:lpstr>ASSOCIATIONS IDENTIFIED</vt:lpstr>
      <vt:lpstr>Support Values</vt:lpstr>
      <vt:lpstr>Confidence Values</vt:lpstr>
      <vt:lpstr>Lift Values</vt:lpstr>
      <vt:lpstr>RECOMMENDATIONS</vt:lpstr>
      <vt:lpstr>RECOMMENDATIONS</vt:lpstr>
      <vt:lpstr>SANDWICH LOAVES, LUNCH MEAT</vt:lpstr>
      <vt:lpstr>COMBO  OFFERS</vt:lpstr>
      <vt:lpstr>Buy 2 Get 1  Free</vt:lpstr>
      <vt:lpstr>RECOMMENDATIONS</vt:lpstr>
      <vt:lpstr>RECOMMENDATIONS</vt:lpstr>
      <vt:lpstr>PowerPoint Presentation</vt:lpstr>
      <vt:lpstr>COMBO OFFERS Combo offers listed above can be offered, as one items implies  the other item will be bought. Offering the combo will further  boost the chances of sale.</vt:lpstr>
      <vt:lpstr>THANK 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Rishi</dc:creator>
  <cp:lastModifiedBy>Aditya Rishi</cp:lastModifiedBy>
  <cp:revision>54</cp:revision>
  <dcterms:created xsi:type="dcterms:W3CDTF">2021-12-16T20:29:14Z</dcterms:created>
  <dcterms:modified xsi:type="dcterms:W3CDTF">2021-12-19T11:52:09Z</dcterms:modified>
</cp:coreProperties>
</file>